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27"/>
  </p:notesMasterIdLst>
  <p:handoutMasterIdLst>
    <p:handoutMasterId r:id="rId328"/>
  </p:handoutMasterIdLst>
  <p:sldIdLst>
    <p:sldId id="316" r:id="rId5"/>
    <p:sldId id="403" r:id="rId6"/>
    <p:sldId id="432" r:id="rId7"/>
    <p:sldId id="652" r:id="rId8"/>
    <p:sldId id="433" r:id="rId9"/>
    <p:sldId id="404" r:id="rId10"/>
    <p:sldId id="541" r:id="rId11"/>
    <p:sldId id="542" r:id="rId12"/>
    <p:sldId id="410" r:id="rId13"/>
    <p:sldId id="411" r:id="rId14"/>
    <p:sldId id="405" r:id="rId15"/>
    <p:sldId id="435" r:id="rId16"/>
    <p:sldId id="406" r:id="rId17"/>
    <p:sldId id="407" r:id="rId18"/>
    <p:sldId id="430" r:id="rId19"/>
    <p:sldId id="409" r:id="rId20"/>
    <p:sldId id="412" r:id="rId21"/>
    <p:sldId id="544" r:id="rId22"/>
    <p:sldId id="543" r:id="rId23"/>
    <p:sldId id="547" r:id="rId24"/>
    <p:sldId id="633" r:id="rId25"/>
    <p:sldId id="569" r:id="rId26"/>
    <p:sldId id="570" r:id="rId27"/>
    <p:sldId id="632" r:id="rId28"/>
    <p:sldId id="568" r:id="rId29"/>
    <p:sldId id="549" r:id="rId30"/>
    <p:sldId id="550" r:id="rId31"/>
    <p:sldId id="564" r:id="rId32"/>
    <p:sldId id="624" r:id="rId33"/>
    <p:sldId id="623" r:id="rId34"/>
    <p:sldId id="551" r:id="rId35"/>
    <p:sldId id="548" r:id="rId36"/>
    <p:sldId id="634" r:id="rId37"/>
    <p:sldId id="635" r:id="rId38"/>
    <p:sldId id="572" r:id="rId39"/>
    <p:sldId id="573" r:id="rId40"/>
    <p:sldId id="552" r:id="rId41"/>
    <p:sldId id="553" r:id="rId42"/>
    <p:sldId id="419" r:id="rId43"/>
    <p:sldId id="556" r:id="rId44"/>
    <p:sldId id="413" r:id="rId45"/>
    <p:sldId id="545" r:id="rId46"/>
    <p:sldId id="437" r:id="rId47"/>
    <p:sldId id="546" r:id="rId48"/>
    <p:sldId id="554" r:id="rId49"/>
    <p:sldId id="555" r:id="rId50"/>
    <p:sldId id="439" r:id="rId51"/>
    <p:sldId id="530" r:id="rId52"/>
    <p:sldId id="519" r:id="rId53"/>
    <p:sldId id="520" r:id="rId54"/>
    <p:sldId id="521" r:id="rId55"/>
    <p:sldId id="431" r:id="rId56"/>
    <p:sldId id="438" r:id="rId57"/>
    <p:sldId id="443" r:id="rId58"/>
    <p:sldId id="444" r:id="rId59"/>
    <p:sldId id="421" r:id="rId60"/>
    <p:sldId id="448" r:id="rId61"/>
    <p:sldId id="422" r:id="rId62"/>
    <p:sldId id="636" r:id="rId63"/>
    <p:sldId id="420" r:id="rId64"/>
    <p:sldId id="468" r:id="rId65"/>
    <p:sldId id="725" r:id="rId66"/>
    <p:sldId id="637" r:id="rId67"/>
    <p:sldId id="653" r:id="rId68"/>
    <p:sldId id="465" r:id="rId69"/>
    <p:sldId id="466" r:id="rId70"/>
    <p:sldId id="467" r:id="rId71"/>
    <p:sldId id="423" r:id="rId72"/>
    <p:sldId id="475" r:id="rId73"/>
    <p:sldId id="476" r:id="rId74"/>
    <p:sldId id="429" r:id="rId75"/>
    <p:sldId id="425" r:id="rId76"/>
    <p:sldId id="426" r:id="rId77"/>
    <p:sldId id="427" r:id="rId78"/>
    <p:sldId id="428" r:id="rId79"/>
    <p:sldId id="414" r:id="rId80"/>
    <p:sldId id="557" r:id="rId81"/>
    <p:sldId id="415" r:id="rId82"/>
    <p:sldId id="571" r:id="rId83"/>
    <p:sldId id="446" r:id="rId84"/>
    <p:sldId id="424" r:id="rId85"/>
    <p:sldId id="451" r:id="rId86"/>
    <p:sldId id="558" r:id="rId87"/>
    <p:sldId id="559" r:id="rId88"/>
    <p:sldId id="560" r:id="rId89"/>
    <p:sldId id="483" r:id="rId90"/>
    <p:sldId id="484" r:id="rId91"/>
    <p:sldId id="522" r:id="rId92"/>
    <p:sldId id="723" r:id="rId93"/>
    <p:sldId id="724" r:id="rId94"/>
    <p:sldId id="485" r:id="rId95"/>
    <p:sldId id="486" r:id="rId96"/>
    <p:sldId id="487" r:id="rId97"/>
    <p:sldId id="488" r:id="rId98"/>
    <p:sldId id="489" r:id="rId99"/>
    <p:sldId id="490" r:id="rId100"/>
    <p:sldId id="491" r:id="rId101"/>
    <p:sldId id="416" r:id="rId102"/>
    <p:sldId id="417" r:id="rId103"/>
    <p:sldId id="500" r:id="rId104"/>
    <p:sldId id="418" r:id="rId105"/>
    <p:sldId id="523" r:id="rId106"/>
    <p:sldId id="524" r:id="rId107"/>
    <p:sldId id="529" r:id="rId108"/>
    <p:sldId id="525" r:id="rId109"/>
    <p:sldId id="526" r:id="rId110"/>
    <p:sldId id="527" r:id="rId111"/>
    <p:sldId id="528" r:id="rId112"/>
    <p:sldId id="492" r:id="rId113"/>
    <p:sldId id="493" r:id="rId114"/>
    <p:sldId id="494" r:id="rId115"/>
    <p:sldId id="495" r:id="rId116"/>
    <p:sldId id="496" r:id="rId117"/>
    <p:sldId id="497" r:id="rId118"/>
    <p:sldId id="498" r:id="rId119"/>
    <p:sldId id="499" r:id="rId120"/>
    <p:sldId id="482" r:id="rId121"/>
    <p:sldId id="469" r:id="rId122"/>
    <p:sldId id="472" r:id="rId123"/>
    <p:sldId id="473" r:id="rId124"/>
    <p:sldId id="474" r:id="rId125"/>
    <p:sldId id="741" r:id="rId126"/>
    <p:sldId id="742" r:id="rId127"/>
    <p:sldId id="743" r:id="rId128"/>
    <p:sldId id="744" r:id="rId129"/>
    <p:sldId id="745" r:id="rId130"/>
    <p:sldId id="746" r:id="rId131"/>
    <p:sldId id="726" r:id="rId132"/>
    <p:sldId id="727" r:id="rId133"/>
    <p:sldId id="728" r:id="rId134"/>
    <p:sldId id="729" r:id="rId135"/>
    <p:sldId id="638" r:id="rId136"/>
    <p:sldId id="639" r:id="rId137"/>
    <p:sldId id="640" r:id="rId138"/>
    <p:sldId id="641" r:id="rId139"/>
    <p:sldId id="642" r:id="rId140"/>
    <p:sldId id="643" r:id="rId141"/>
    <p:sldId id="644" r:id="rId142"/>
    <p:sldId id="645" r:id="rId143"/>
    <p:sldId id="646" r:id="rId144"/>
    <p:sldId id="647" r:id="rId145"/>
    <p:sldId id="648" r:id="rId146"/>
    <p:sldId id="649" r:id="rId147"/>
    <p:sldId id="650" r:id="rId148"/>
    <p:sldId id="651" r:id="rId149"/>
    <p:sldId id="477" r:id="rId150"/>
    <p:sldId id="574" r:id="rId151"/>
    <p:sldId id="730" r:id="rId152"/>
    <p:sldId id="731" r:id="rId153"/>
    <p:sldId id="732" r:id="rId154"/>
    <p:sldId id="733" r:id="rId155"/>
    <p:sldId id="734" r:id="rId156"/>
    <p:sldId id="735" r:id="rId157"/>
    <p:sldId id="736" r:id="rId158"/>
    <p:sldId id="737" r:id="rId159"/>
    <p:sldId id="575" r:id="rId160"/>
    <p:sldId id="739" r:id="rId161"/>
    <p:sldId id="740" r:id="rId162"/>
    <p:sldId id="576" r:id="rId163"/>
    <p:sldId id="738" r:id="rId164"/>
    <p:sldId id="577" r:id="rId165"/>
    <p:sldId id="478" r:id="rId166"/>
    <p:sldId id="747" r:id="rId167"/>
    <p:sldId id="479" r:id="rId168"/>
    <p:sldId id="480" r:id="rId169"/>
    <p:sldId id="625" r:id="rId170"/>
    <p:sldId id="626" r:id="rId171"/>
    <p:sldId id="481" r:id="rId172"/>
    <p:sldId id="631" r:id="rId173"/>
    <p:sldId id="503" r:id="rId174"/>
    <p:sldId id="506" r:id="rId175"/>
    <p:sldId id="504" r:id="rId176"/>
    <p:sldId id="654" r:id="rId177"/>
    <p:sldId id="505" r:id="rId178"/>
    <p:sldId id="501" r:id="rId179"/>
    <p:sldId id="502" r:id="rId180"/>
    <p:sldId id="507" r:id="rId181"/>
    <p:sldId id="508" r:id="rId182"/>
    <p:sldId id="655" r:id="rId183"/>
    <p:sldId id="578" r:id="rId184"/>
    <p:sldId id="579" r:id="rId185"/>
    <p:sldId id="580" r:id="rId186"/>
    <p:sldId id="581" r:id="rId187"/>
    <p:sldId id="627" r:id="rId188"/>
    <p:sldId id="583" r:id="rId189"/>
    <p:sldId id="584" r:id="rId190"/>
    <p:sldId id="748" r:id="rId191"/>
    <p:sldId id="749" r:id="rId192"/>
    <p:sldId id="628" r:id="rId193"/>
    <p:sldId id="585" r:id="rId194"/>
    <p:sldId id="629" r:id="rId195"/>
    <p:sldId id="630" r:id="rId196"/>
    <p:sldId id="509" r:id="rId197"/>
    <p:sldId id="510" r:id="rId198"/>
    <p:sldId id="511" r:id="rId199"/>
    <p:sldId id="512" r:id="rId200"/>
    <p:sldId id="513" r:id="rId201"/>
    <p:sldId id="514" r:id="rId202"/>
    <p:sldId id="518" r:id="rId203"/>
    <p:sldId id="515" r:id="rId204"/>
    <p:sldId id="516" r:id="rId205"/>
    <p:sldId id="617" r:id="rId206"/>
    <p:sldId id="531" r:id="rId207"/>
    <p:sldId id="610" r:id="rId208"/>
    <p:sldId id="611" r:id="rId209"/>
    <p:sldId id="618" r:id="rId210"/>
    <p:sldId id="619" r:id="rId211"/>
    <p:sldId id="620" r:id="rId212"/>
    <p:sldId id="612" r:id="rId213"/>
    <p:sldId id="613" r:id="rId214"/>
    <p:sldId id="614" r:id="rId215"/>
    <p:sldId id="615" r:id="rId216"/>
    <p:sldId id="616" r:id="rId217"/>
    <p:sldId id="621" r:id="rId218"/>
    <p:sldId id="532" r:id="rId219"/>
    <p:sldId id="533" r:id="rId220"/>
    <p:sldId id="534" r:id="rId221"/>
    <p:sldId id="535" r:id="rId222"/>
    <p:sldId id="517" r:id="rId223"/>
    <p:sldId id="561" r:id="rId224"/>
    <p:sldId id="562" r:id="rId225"/>
    <p:sldId id="622" r:id="rId226"/>
    <p:sldId id="563" r:id="rId227"/>
    <p:sldId id="567" r:id="rId228"/>
    <p:sldId id="565" r:id="rId229"/>
    <p:sldId id="566" r:id="rId230"/>
    <p:sldId id="594" r:id="rId231"/>
    <p:sldId id="595" r:id="rId232"/>
    <p:sldId id="605" r:id="rId233"/>
    <p:sldId id="606" r:id="rId234"/>
    <p:sldId id="607" r:id="rId235"/>
    <p:sldId id="596" r:id="rId236"/>
    <p:sldId id="608" r:id="rId237"/>
    <p:sldId id="609" r:id="rId238"/>
    <p:sldId id="597" r:id="rId239"/>
    <p:sldId id="598" r:id="rId240"/>
    <p:sldId id="599" r:id="rId241"/>
    <p:sldId id="600" r:id="rId242"/>
    <p:sldId id="601" r:id="rId243"/>
    <p:sldId id="602" r:id="rId244"/>
    <p:sldId id="603" r:id="rId245"/>
    <p:sldId id="604" r:id="rId246"/>
    <p:sldId id="750" r:id="rId247"/>
    <p:sldId id="751" r:id="rId248"/>
    <p:sldId id="752" r:id="rId249"/>
    <p:sldId id="753" r:id="rId250"/>
    <p:sldId id="656" r:id="rId251"/>
    <p:sldId id="659" r:id="rId252"/>
    <p:sldId id="682" r:id="rId253"/>
    <p:sldId id="657" r:id="rId254"/>
    <p:sldId id="660" r:id="rId255"/>
    <p:sldId id="661" r:id="rId256"/>
    <p:sldId id="754" r:id="rId257"/>
    <p:sldId id="755" r:id="rId258"/>
    <p:sldId id="756" r:id="rId259"/>
    <p:sldId id="757" r:id="rId260"/>
    <p:sldId id="662" r:id="rId261"/>
    <p:sldId id="663" r:id="rId262"/>
    <p:sldId id="664" r:id="rId263"/>
    <p:sldId id="665" r:id="rId264"/>
    <p:sldId id="666" r:id="rId265"/>
    <p:sldId id="667" r:id="rId266"/>
    <p:sldId id="684" r:id="rId267"/>
    <p:sldId id="668" r:id="rId268"/>
    <p:sldId id="669" r:id="rId269"/>
    <p:sldId id="670" r:id="rId270"/>
    <p:sldId id="671" r:id="rId271"/>
    <p:sldId id="686" r:id="rId272"/>
    <p:sldId id="672" r:id="rId273"/>
    <p:sldId id="673" r:id="rId274"/>
    <p:sldId id="674" r:id="rId275"/>
    <p:sldId id="675" r:id="rId276"/>
    <p:sldId id="683" r:id="rId277"/>
    <p:sldId id="685" r:id="rId278"/>
    <p:sldId id="676" r:id="rId279"/>
    <p:sldId id="677" r:id="rId280"/>
    <p:sldId id="678" r:id="rId281"/>
    <p:sldId id="679" r:id="rId282"/>
    <p:sldId id="680" r:id="rId283"/>
    <p:sldId id="681" r:id="rId284"/>
    <p:sldId id="687" r:id="rId285"/>
    <p:sldId id="688" r:id="rId286"/>
    <p:sldId id="690" r:id="rId287"/>
    <p:sldId id="689" r:id="rId288"/>
    <p:sldId id="691" r:id="rId289"/>
    <p:sldId id="692" r:id="rId290"/>
    <p:sldId id="693" r:id="rId291"/>
    <p:sldId id="694" r:id="rId292"/>
    <p:sldId id="695" r:id="rId293"/>
    <p:sldId id="696" r:id="rId294"/>
    <p:sldId id="697" r:id="rId295"/>
    <p:sldId id="698" r:id="rId296"/>
    <p:sldId id="699" r:id="rId297"/>
    <p:sldId id="700" r:id="rId298"/>
    <p:sldId id="701" r:id="rId299"/>
    <p:sldId id="702" r:id="rId300"/>
    <p:sldId id="703" r:id="rId301"/>
    <p:sldId id="704" r:id="rId302"/>
    <p:sldId id="705" r:id="rId303"/>
    <p:sldId id="706" r:id="rId304"/>
    <p:sldId id="758" r:id="rId305"/>
    <p:sldId id="759" r:id="rId306"/>
    <p:sldId id="760" r:id="rId307"/>
    <p:sldId id="707" r:id="rId308"/>
    <p:sldId id="708" r:id="rId309"/>
    <p:sldId id="709" r:id="rId310"/>
    <p:sldId id="710" r:id="rId311"/>
    <p:sldId id="711" r:id="rId312"/>
    <p:sldId id="712" r:id="rId313"/>
    <p:sldId id="713" r:id="rId314"/>
    <p:sldId id="714" r:id="rId315"/>
    <p:sldId id="715" r:id="rId316"/>
    <p:sldId id="716" r:id="rId317"/>
    <p:sldId id="717" r:id="rId318"/>
    <p:sldId id="718" r:id="rId319"/>
    <p:sldId id="719" r:id="rId320"/>
    <p:sldId id="720" r:id="rId321"/>
    <p:sldId id="721" r:id="rId322"/>
    <p:sldId id="722" r:id="rId323"/>
    <p:sldId id="761" r:id="rId324"/>
    <p:sldId id="339" r:id="rId325"/>
    <p:sldId id="364" r:id="rId326"/>
  </p:sldIdLst>
  <p:sldSz cx="9144000" cy="6858000" type="screen4x3"/>
  <p:notesSz cx="6858000" cy="9144000"/>
  <p:custDataLst>
    <p:tags r:id="rId3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78333" autoAdjust="0"/>
  </p:normalViewPr>
  <p:slideViewPr>
    <p:cSldViewPr snapToObjects="1" showGuides="1">
      <p:cViewPr varScale="1">
        <p:scale>
          <a:sx n="66" d="100"/>
          <a:sy n="66" d="100"/>
        </p:scale>
        <p:origin x="1376"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64680"/>
    </p:cViewPr>
  </p:sorterViewPr>
  <p:notesViewPr>
    <p:cSldViewPr snapToObjects="1" showGuides="1">
      <p:cViewPr varScale="1">
        <p:scale>
          <a:sx n="62" d="100"/>
          <a:sy n="62" d="100"/>
        </p:scale>
        <p:origin x="32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notesMaster" Target="notesMasters/notesMaster1.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handoutMaster" Target="handoutMasters/handoutMaster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tags" Target="tags/tag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commentAuthors" Target="commentAuthors.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presProps" Target="presProp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viewProps" Target="viewProp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theme" Target="theme/theme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tableStyles" Target="tableStyle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2025-10-17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0:05:54.746"/>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3T15:35:23.709"/>
    </inkml:context>
    <inkml:brush xml:id="br0">
      <inkml:brushProperty name="width" value="0.035" units="cm"/>
      <inkml:brushProperty name="height" value="0.035" units="cm"/>
      <inkml:brushProperty name="color" value="#FF0066"/>
    </inkml:brush>
  </inkml:definitions>
  <inkml:trace contextRef="#ctx0" brushRef="#br0">0 23 24575,'962'-2'-274,"1057"4"-308,-188 80 1425,-1633-68-834,1001 46-5,-880-57-4,510 9 0,-444 3 0,170 4 0,-48 21 0,-45-1 0,-196-28 0,318 6 0,-194-38 0,358-63 0,21-12 0,-150 28 1,5 35 35,-74 6-1438,-478 22-5424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3T15:41:20.591"/>
    </inkml:context>
    <inkml:brush xml:id="br0">
      <inkml:brushProperty name="width" value="0.035" units="cm"/>
      <inkml:brushProperty name="height" value="0.035" units="cm"/>
      <inkml:brushProperty name="color" value="#FF0066"/>
    </inkml:brush>
  </inkml:definitions>
  <inkml:trace contextRef="#ctx0" brushRef="#br0">0 0 24575,'1'7'0,"0"-1"0,1 0 0,0 1 0,0-1 0,0 0 0,0 0 0,1 0 0,0 0 0,1 0 0,4 6 0,-1-1 0,204 284 0,-68-106 0,270 474 0,-108-161 0,348 439 0,-269-400 0,-85-96 0,-102-148 0,36 37-1365,-218-313-5461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3T15:41:22.018"/>
    </inkml:context>
    <inkml:brush xml:id="br0">
      <inkml:brushProperty name="width" value="0.035" units="cm"/>
      <inkml:brushProperty name="height" value="0.035" units="cm"/>
      <inkml:brushProperty name="color" value="#FF0066"/>
    </inkml:brush>
  </inkml:definitions>
  <inkml:trace contextRef="#ctx0" brushRef="#br0">2405 1 24575,'-3'0'0,"0"0"0,0 1 0,0 0 0,0 0 0,0 0 0,0 0 0,1 0 0,-1 1 0,0-1 0,0 1 0,1-1 0,-1 1 0,-3 4 0,-31 34 0,29-32 0,-22 31 0,2 0 0,-45 84 0,34-54 0,-465 735-594,137-228 233,173-262 345,-169 278-57,281-447 390,7 2 0,-91 251 0,19-35-222,54-145-97,80-181 2,-12 56 0,-1 4 0,19-69 0,1 1 0,1 1 0,2-1 0,0 50 0,2-38 0,-10 61 0,-30 57-506,33-135-353,1 0-5967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3T17:01:56.394"/>
    </inkml:context>
    <inkml:brush xml:id="br0">
      <inkml:brushProperty name="width" value="0.035" units="cm"/>
      <inkml:brushProperty name="height" value="0.035" units="cm"/>
      <inkml:brushProperty name="color" value="#FF0066"/>
    </inkml:brush>
  </inkml:definitions>
  <inkml:trace contextRef="#ctx0" brushRef="#br0">1 1 24575,'994'36'-368,"4377"139"-5914,-5254-176 4741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4T07:33:43.396"/>
    </inkml:context>
    <inkml:brush xml:id="br0">
      <inkml:brushProperty name="width" value="0.035" units="cm"/>
      <inkml:brushProperty name="height" value="0.035" units="cm"/>
      <inkml:brushProperty name="color" value="#FF0066"/>
    </inkml:brush>
  </inkml:definitions>
  <inkml:trace contextRef="#ctx0" brushRef="#br0">461 183 24575,'4'-1'0,"0"-1"0,0 1 0,-1-1 0,1 0 0,0 0 0,-1 0 0,1 0 0,-1-1 0,0 1 0,0-1 0,0 0 0,3-3 0,6-5 0,9-7 0,0 2 0,2 0 0,0 1 0,1 2 0,0 0 0,51-18 0,-59 26 0,1 1 0,-1 1 0,1 0 0,0 1 0,-1 1 0,1 0 0,0 2 0,0 0 0,0 1 0,-1 0 0,1 1 0,26 9 0,-18-3 0,-1 1 0,0 1 0,-1 1 0,0 2 0,-1 0 0,-1 1 0,23 20 0,-34-25 0,-1 1 0,0 1 0,-1-1 0,0 1 0,0 1 0,-1-1 0,-1 1 0,7 20 0,0 8 0,12 62 0,-16-56 0,-2 1 0,-1 0 0,-3 0 0,-2 0 0,-9 88 0,5-123 0,-1 0 0,0 0 0,-1 0 0,0-1 0,-1 0 0,0 0 0,-1 0 0,0-1 0,-1 0 0,-14 15 0,-12 11 0,-57 46 0,63-59 0,-14 9 0,-2-2 0,0-2 0,-65 31 0,-21 14 0,123-70 0,0 0 0,0 0 0,0 1 0,0 0 0,1 1 0,0-1 0,0 1 0,1 0 0,-1 1 0,1-1 0,1 1 0,-1 0 0,1 1 0,0-1 0,1 1 0,0-1 0,0 1 0,1 0 0,0 0 0,0 0 0,1 0 0,-1 1 0,2-1 0,0 10 0,-1 1 0,1 1 0,2-1 0,0 1 0,1-1 0,8 32 0,-7-41 0,0 0 0,1 0 0,0 0 0,0-1 0,1 1 0,0-1 0,1 0 0,0-1 0,0 0 0,1 0 0,14 12 0,9 2 0,1-1 0,68 34 0,75 21 0,-65-38 0,182 40 0,-257-70 0,-34-8 0,-1 0 0,0 0 0,0 0 0,1 0 0,-1 0 0,0 0 0,1 0 0,-1 0 0,0 0 0,0 0 0,1 0 0,-1 0 0,0 0 0,0 0 0,1 0 0,-1 1 0,0-1 0,0 0 0,1 0 0,-1 0 0,0 0 0,0 0 0,1 1 0,-1-1 0,0 0 0,0 0 0,0 0 0,1 1 0,-1-1 0,0 0 0,0 0 0,0 1 0,0-1 0,0 0 0,0 0 0,0 1 0,0-1 0,1 1 0,-13 4 0,-27 4 0,35-9 0,-69 13 0,0 2 0,1 4 0,-92 37 0,115-34 0,2 2 0,0 3 0,2 1 0,1 2 0,-59 53 0,95-75 0,0 1 0,1 0 0,0 1 0,0-1 0,1 1 0,0 1 0,1-1 0,0 1 0,0 0 0,1 0 0,1 0 0,0 0 0,-2 16 0,0 15 0,2-1 0,3 58 0,0-54 0,-1 2 0,2-1 0,2 1 0,2-1 0,21 87 0,151 486 0,-161-562 0,-2 2 0,9 89 0,-15-96 0,21 75 0,-18-87 0,-1 1 0,-2 1 0,3 53 0,-10-67 0,0-11 0,0 1 0,-1-1 0,0 1 0,-2-1 0,0 1 0,-8 29 0,8-44 0,0 1 0,0-1 0,0 0 0,0-1 0,0 1 0,0 0 0,-1-1 0,1 1 0,-1-1 0,0 0 0,0 1 0,0-2 0,0 1 0,0 0 0,-6 2 0,-58 17 0,45-15 0,-50 14 0,-2-3 0,0-3 0,0-3 0,-107 1 0,127-11 0,22 0 0,0 0 0,0-2 0,1-2 0,-45-8 0,-2-3-1365,54 12-5461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4T07:35:04.464"/>
    </inkml:context>
    <inkml:brush xml:id="br0">
      <inkml:brushProperty name="width" value="0.035" units="cm"/>
      <inkml:brushProperty name="height" value="0.035" units="cm"/>
      <inkml:brushProperty name="color" value="#FF0066"/>
    </inkml:brush>
  </inkml:definitions>
  <inkml:trace contextRef="#ctx0" brushRef="#br0">997 27 24575,'-10'-4'0,"0"0"0,-1 1 0,1 0 0,-1 0 0,0 1 0,-13 0 0,-70-2 0,55 4 0,-26-1 0,-78 9 0,114-5 0,0 2 0,1 1 0,0 2 0,0 1 0,-30 13 0,37-12 0,0 0 0,1 1 0,1 2 0,0-1 0,-24 23 0,34-26 0,0 0 0,1 0 0,0 0 0,1 1 0,0 1 0,0-1 0,1 1 0,1 0 0,0 0 0,0 1 0,-5 20 0,-1 30 0,2 0 0,3 0 0,3 1 0,7 105 0,-2-153 0,1 0 0,0 0 0,1 0 0,1-1 0,0 1 0,1-1 0,1 0 0,0-1 0,0 0 0,15 19 0,4 2 0,2-1 0,46 43 0,158 121 0,-228-194 0,0 0 0,-1 0 0,1 0 0,-1 1 0,0 0 0,0-1 0,0 1 0,-1 0 0,1 0 0,-1 1 0,0-1 0,0 0 0,0 1 0,-1 0 0,0-1 0,0 1 0,0 0 0,0-1 0,-1 1 0,0 0 0,1 0 0,-2 0 0,1-1 0,-1 1 0,1 0 0,-1-1 0,-1 1 0,-1 6 0,-2 1 0,-1 0 0,0 0 0,-1 0 0,0-1 0,-1 1 0,0-2 0,-1 1 0,-19 17 0,-12 6 0,-2-1 0,-50 30 0,-97 45 0,76-50 0,111-57 0,1-1 0,0 1 0,-1 0 0,1-1 0,0 1 0,0 0 0,-1 0 0,1 0 0,0 0 0,0 0 0,0 0 0,0 0 0,0 0 0,0 0 0,1 0 0,-1 1 0,0-1 0,1 0 0,-1 1 0,0-1 0,1 0 0,0 1 0,-1-1 0,1 1 0,0-1 0,0 0 0,0 1 0,0-1 0,0 1 0,0-1 0,0 3 0,3 1 0,-1 1 0,1-1 0,0-1 0,0 1 0,0 0 0,1-1 0,4 5 0,-5-5 0,262 280 0,-100-112 0,-113-117 0,92 107 0,-120-133 0,-3 1 0,0 1 0,28 57 0,-43-73 0,-1 0 0,0 1 0,-1 0 0,-1 0 0,0 0 0,-1 0 0,-1 0 0,0 17 0,-4 17 0,-11 63 0,-39 156 0,26-146 0,-16 172 0,25-111 0,-55 251 0,55-339 0,5 1 0,4 1 0,5 149 0,5-237 0,0 0 0,1-1 0,0 1 0,1 0 0,0-1 0,0 1 0,1-1 0,1 0 0,-1 0 0,1-1 0,1 1 0,0-1 0,0 0 0,0-1 0,1 1 0,0-1 0,0-1 0,12 8 0,15 11 0,1-2 0,76 37 0,-94-52 0,140 64-455,2-7 0,268 71 0,-350-116-6371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05:47:36.898"/>
    </inkml:context>
    <inkml:brush xml:id="br0">
      <inkml:brushProperty name="width" value="0.035" units="cm"/>
      <inkml:brushProperty name="height" value="0.035" units="cm"/>
      <inkml:brushProperty name="color" value="#FF0066"/>
    </inkml:brush>
  </inkml:definitions>
  <inkml:trace contextRef="#ctx0" brushRef="#br0">1054 2 24575,'166'-2'0,"175"4"0,-337-1 0,0-1 0,0 1 0,0-1 0,0 1 0,0 0 0,0 0 0,0 1 0,-1-1 0,1 1 0,0 0 0,-1 0 0,0 0 0,1 1 0,-1-1 0,4 5 0,-2-2 0,-1 0 0,0 0 0,-1 0 0,1 1 0,-1-1 0,0 1 0,-1 0 0,4 11 0,0 7 0,-1 0 0,-2 0 0,2 49 0,-5-51 0,-1 1 0,-1-1 0,-1 0 0,-1 0 0,-1-1 0,0 1 0,-2-1 0,-1 0 0,0-1 0,-2 0 0,0 0 0,-1-1 0,-1 0 0,-1-1 0,-1 0 0,0-1 0,-1-1 0,-1 0 0,-19 15 0,29-27 0,0 1 0,0 0 0,1 0 0,0 0 0,0 1 0,0 0 0,1 0 0,-1 0 0,1 1 0,1 0 0,0-1 0,0 1 0,0 0 0,0 0 0,1 1 0,0-1 0,1 0 0,0 1 0,0-1 0,1 1 0,-1 0 0,3 11 0,-2-8 0,0 0 0,1 1 0,1-1 0,0 0 0,0 0 0,6 14 0,-7-21 0,1 0 0,0 0 0,0-1 0,0 1 0,1-1 0,-1 1 0,1-1 0,0 0 0,0 0 0,0 0 0,0-1 0,0 1 0,1-1 0,-1 1 0,1-1 0,-1 0 0,1 0 0,0-1 0,0 1 0,5 0 0,7 1 0,0-1 0,0 0 0,0-2 0,23-1 0,-17 0 0,42 4 0,-58-2 0,-1 0 0,1 0 0,0 1 0,0 0 0,-1 0 0,1 0 0,-1 0 0,1 1 0,-1 0 0,0 0 0,7 7 0,-10-9 0,-1 0 0,1 1 0,-1 0 0,0-1 0,0 1 0,0 0 0,0-1 0,0 1 0,0 0 0,0 0 0,-1 0 0,1 0 0,-1 0 0,1 0 0,-1 0 0,0 0 0,0 0 0,0 0 0,0 0 0,0 0 0,0 0 0,0 0 0,-1 0 0,1 0 0,-1 0 0,1 0 0,-1-1 0,-1 4 0,-4 6 0,0 0 0,0 0 0,-15 17 0,1-1 0,11-11 0,1 1 0,0 0 0,1 0 0,1 0 0,0 1 0,2 0 0,0 0 0,1 0 0,0 1 0,2-1 0,1 35 0,2 30 0,-2 119 0,0-199 0,-1 1 0,1 0 0,-1-1 0,0 1 0,0-1 0,0 1 0,-1-1 0,1 0 0,-1 1 0,0-1 0,0 0 0,0 0 0,0 0 0,0 0 0,-1-1 0,1 1 0,-1 0 0,0-1 0,0 0 0,0 0 0,-5 4 0,-5 0 0,-1 0 0,1-1 0,-1-1 0,-18 5 0,16-5 0,-80 16 0,-182 14 0,170-24 0,-882 46-1365,959-57-5461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05:47:36.898"/>
    </inkml:context>
    <inkml:brush xml:id="br0">
      <inkml:brushProperty name="width" value="0.035" units="cm"/>
      <inkml:brushProperty name="height" value="0.035" units="cm"/>
      <inkml:brushProperty name="color" value="#FF0066"/>
    </inkml:brush>
  </inkml:definitions>
  <inkml:trace contextRef="#ctx0" brushRef="#br0">1054 2 24575,'166'-2'0,"175"4"0,-337-1 0,0-1 0,0 1 0,0-1 0,0 1 0,0 0 0,0 0 0,0 1 0,-1-1 0,1 1 0,0 0 0,-1 0 0,0 0 0,1 1 0,-1-1 0,4 5 0,-2-2 0,-1 0 0,0 0 0,-1 0 0,1 1 0,-1-1 0,0 1 0,-1 0 0,4 11 0,0 7 0,-1 0 0,-2 0 0,2 49 0,-5-51 0,-1 1 0,-1-1 0,-1 0 0,-1 0 0,-1-1 0,0 1 0,-2-1 0,-1 0 0,0-1 0,-2 0 0,0 0 0,-1-1 0,-1 0 0,-1-1 0,-1 0 0,0-1 0,-1-1 0,-1 0 0,-19 15 0,29-27 0,0 1 0,0 0 0,1 0 0,0 0 0,0 1 0,0 0 0,1 0 0,-1 0 0,1 1 0,1 0 0,0-1 0,0 1 0,0 0 0,0 0 0,1 1 0,0-1 0,1 0 0,0 1 0,0-1 0,1 1 0,-1 0 0,3 11 0,-2-8 0,0 0 0,1 1 0,1-1 0,0 0 0,0 0 0,6 14 0,-7-21 0,1 0 0,0 0 0,0-1 0,0 1 0,1-1 0,-1 1 0,1-1 0,0 0 0,0 0 0,0 0 0,0-1 0,0 1 0,1-1 0,-1 1 0,1-1 0,-1 0 0,1 0 0,0-1 0,0 1 0,5 0 0,7 1 0,0-1 0,0 0 0,0-2 0,23-1 0,-17 0 0,42 4 0,-58-2 0,-1 0 0,1 0 0,0 1 0,0 0 0,-1 0 0,1 0 0,-1 0 0,1 1 0,-1 0 0,0 0 0,7 7 0,-10-9 0,-1 0 0,1 1 0,-1 0 0,0-1 0,0 1 0,0 0 0,0-1 0,0 1 0,0 0 0,0 0 0,-1 0 0,1 0 0,-1 0 0,1 0 0,-1 0 0,0 0 0,0 0 0,0 0 0,0 0 0,0 0 0,0 0 0,0 0 0,-1 0 0,1 0 0,-1 0 0,1 0 0,-1-1 0,-1 4 0,-4 6 0,0 0 0,0 0 0,-15 17 0,1-1 0,11-11 0,1 1 0,0 0 0,1 0 0,1 0 0,0 1 0,2 0 0,0 0 0,1 0 0,0 1 0,2-1 0,1 35 0,2 30 0,-2 119 0,0-199 0,-1 1 0,1 0 0,-1-1 0,0 1 0,0-1 0,0 1 0,-1-1 0,1 0 0,-1 1 0,0-1 0,0 0 0,0 0 0,0 0 0,0 0 0,-1-1 0,1 1 0,-1 0 0,0-1 0,0 0 0,0 0 0,-5 4 0,-5 0 0,-1 0 0,1-1 0,-1-1 0,-18 5 0,16-5 0,-80 16 0,-182 14 0,170-24 0,-882 46-1365,959-57-5461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06:21:05.891"/>
    </inkml:context>
    <inkml:brush xml:id="br0">
      <inkml:brushProperty name="width" value="0.035" units="cm"/>
      <inkml:brushProperty name="height" value="0.035" units="cm"/>
      <inkml:brushProperty name="color" value="#FF0066"/>
    </inkml:brush>
  </inkml:definitions>
  <inkml:trace contextRef="#ctx0" brushRef="#br0">0 119 24575,'510'14'0,"-61"0"0,725-40 0,-869-1 0,120-7 0,-281 21 0,280 5 0,-269 10 0,201-16 0,125 1 0,-328 14 0,-52 0-119,427-11-1127,-445 5-5580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5T06:21:08.631"/>
    </inkml:context>
    <inkml:brush xml:id="br0">
      <inkml:brushProperty name="width" value="0.035" units="cm"/>
      <inkml:brushProperty name="height" value="0.035" units="cm"/>
      <inkml:brushProperty name="color" value="#FF0066"/>
    </inkml:brush>
  </inkml:definitions>
  <inkml:trace contextRef="#ctx0" brushRef="#br0">1 0 24575,'67'3'0,"0"3"0,0 3 0,-1 3 0,71 22 0,-22-6 0,0-4 0,2-6 0,181 7 0,374-26 0,-281-1 0,-110 3 0,330-3 0,-154-38 0,-33 1 0,-128 39 88,-141 2-1541,-121-2-5373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7:00:34.589"/>
    </inkml:context>
    <inkml:brush xml:id="br0">
      <inkml:brushProperty name="width" value="0.035" units="cm"/>
      <inkml:brushProperty name="height" value="0.035" units="cm"/>
      <inkml:brushProperty name="color" value="#FF0066"/>
    </inkml:brush>
  </inkml:definitions>
  <inkml:trace contextRef="#ctx0" brushRef="#br0">3141 30 24575,'-627'13'0,"5"47"0,7 57 0,480-82 0,2 6 0,-189 85 0,271-101 0,0 2 0,-83 59 0,111-69 0,1 1 0,1 1 0,1 2 0,1-1 0,1 2 0,0 1 0,-21 37 0,-13 36 0,4 2 0,-67 200 0,100-241 0,2 0 0,-9 114 0,17 120 0,8-236 0,3-1 0,2 0 0,2-1 0,3 0 0,35 93 0,-13-63 0,3-2 0,86 133 0,-70-136-52,3-1 0,3-4 0,4-2 0,113 98 0,-85-95-57,3-3-1,4-4 1,131 66 0,-89-64-45,299 101 0,-247-114 216,219 33-1,369-11-940,8-69-440,-697-9 1325,2550-83-5781,-11-112 3187,-1954 135 2509,1819-178 626,-1717 132-547,-206 25 0,191-12 1228,511-70 2193,-1063 133-1026,-204 28-2367,1 1 191,-1 0 0,1-1 1,-1 0-1,0 0 0,10-5 0,-16 6-117,1-1 0,-1 1 0,0-1-1,0 1 1,0-1 0,0 0 0,0 0 0,-1 0 0,1 0 0,0 0 0,-1 0 0,0-1 0,1 1 0,-1 0-1,0-1 1,0 1 0,0-1 0,-1 1 0,1-1 0,0-3 0,12-47 55,2 1 0,24-56-1,19-66-184,-42 105 28,-4-1 0,4-78 0,-8-141 0,-8 252 0,-2 1 0,-2 0 0,-1 0 0,-1 1 0,-2-1 0,-19-49 0,16 58 0,-1 1 0,-2 0 0,0 0 0,-2 2 0,-1 0 0,0 1 0,-2 1 0,-33-32 0,1 11 3,-1 3 1,-2 1-1,-1 3 0,-90-43 0,-254-85-203,176 91-526,-335-64 1,-248 10-823,-1086-72 1548,1450 158 0,-1031-86-1012,596 87 506,3 40 581,507 2-112,-444 24 37,123-1 0,652-24-37,-811-1 976,41-78-939,502 40 0,-852-31 3271,610 73-4146,515-4-5951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41:28.140"/>
    </inkml:context>
    <inkml:brush xml:id="br0">
      <inkml:brushProperty name="width" value="0.035" units="cm"/>
      <inkml:brushProperty name="height" value="0.035" units="cm"/>
      <inkml:brushProperty name="color" value="#FF0066"/>
    </inkml:brush>
  </inkml:definitions>
  <inkml:trace contextRef="#ctx0" brushRef="#br0">888 31 24575,'-37'28'0,"1"-3"0,-22 30 0,2 2 0,-87 116 0,-72 153 0,139-202 0,-79 177 0,135-255 0,-44 119 0,57-142 0,1 0 0,1 0 0,1 0 0,1 1 0,1 35 0,2-37 0,0 1 0,2-1 0,1 0 0,0 0 0,2-1 0,7 24 0,22 38 0,4-2 0,69 111 0,-78-147 0,3-1 0,2-1 0,1-1 0,2-3 0,58 48 0,28 15 0,-33-25 0,167 109 0,99 1 0,-343-182 0,1-1 0,-1 0 0,1-1 0,0 0 0,0-1 0,15 0 0,90-3 0,-58-1 0,90 0 0,992 13 0,-635 49 0,-75-5 0,123-50 0,-508-6 0,737-64 0,-255 14 0,335 34 0,-628 19 0,905-1 0,-802-23 0,-2-24 0,-122 14 0,-85 15 0,54-7 0,187-48 0,-344 64 0,-1 0 0,0-2 0,-1-1 0,0-1 0,0-1 0,-1-1 0,-1-1 0,-1-2 0,41-36 0,172-204 0,-219 237 0,3-7 0,0-1 0,-2-1 0,23-49 0,-13 23 0,71-146 0,-61 121 0,45-114 0,-75 174 0,-2 1 0,0-1 0,-2-1 0,5-39 0,2-11 0,1 3 0,-4 0 0,-2-1 0,-3 0 0,-6-70 0,1 120 0,0-1 0,-1 1 0,-1 0 0,-1 0 0,0 0 0,-2 0 0,0 1 0,-1 0 0,-1 1 0,-17-27 0,11 24 0,-1 0 0,-1 1 0,-1 1 0,0 0 0,-1 2 0,-1 0 0,-40-24 0,-12-1 0,-2 4 0,-2 3 0,-1 4 0,-1 2 0,-154-31 0,-126-5-211,-498-25 0,-373 60 61,-2205 31 722,3101-8-572,-375-56 0,419 9 0,250 47 0,-1 1 0,0 3 0,-80 4 0,35 0 0,-763-1 0,807 1 0,-69 12 0,49-4 0,-43 12 0,0 0 0,58-17-1365,7-1-5461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29:34.755"/>
    </inkml:context>
    <inkml:brush xml:id="br0">
      <inkml:brushProperty name="width" value="0.035" units="cm"/>
      <inkml:brushProperty name="height" value="0.035" units="cm"/>
      <inkml:brushProperty name="color" value="#FF0066"/>
    </inkml:brush>
  </inkml:definitions>
  <inkml:trace contextRef="#ctx0" brushRef="#br0">706 134 24575,'1404'1'-2337,"-851"3"1047,148 1-1997,128 1 1762,116 0-1289,89 4 1640,4114 116-2729,-4380-96 3943,-127-7 335,-120-8-46,-112-6 613,-95-6-254,68-18 2448,-134-23 4907,-216 34-7383,1 1-1,-1 1 1,43 4 0,-13-1-522,17-1-138,134 3 0,-203-3 0,0 1 0,-1 0 0,1 1 0,-1 0 0,1 1 0,-1 0 0,11 4 0,-16-4 0,1-1 0,-1 1 0,0 0 0,0 0 0,0 0 0,-1 0 0,1 1 0,-1 0 0,0-1 0,0 1 0,0 0 0,0 1 0,-1-1 0,0 0 0,4 9 0,0 8 0,-1 0 0,-1 0 0,-1 1 0,-1 0 0,-1 0 0,-2 27 0,2-1 0,0 9 0,21 459 0,54 770-2123,-10-125-250,19-133 1258,20 264-458,73 737 90,-129-1506 4387,-29-1 2602,-23 2735-5249,-29-2535-257,24-590 0,6-91 0,1-14 0,0 0 0,-12 53 0,12-73 0,-1 0 0,0-1 0,-1 0 0,1 1 0,-1-1 0,0 0 0,-1 0 0,1 0 0,-1-1 0,-1 0 0,1 1 0,-1-1 0,1-1 0,-1 1 0,-1-1 0,-10 8 0,-4-3 0,-1-1 0,0-1 0,0 0 0,0-2 0,-1 0 0,-31 2 0,26-4 0,-544 52-796,-18-37-737,-1204-42-3442,-7-94 745,-520-85 4263,1183 100-293,-813-57-989,-498-46 1424,1192 94 133,520 47 4539,710 63-4573,-107-14 3352,131 16-3528,0 0 1,0 0-1,1-1 1,-1 1 0,0 0-1,0-1 1,1 1-1,-1-1 1,0 0-1,1 1 1,-1-1 0,1 0-1,-1 0 1,1 0-1,-1 0 1,1 0 0,0 0-1,-1-1 1,1 1-1,-2-3 1,3 2 24,0 0 0,0-1 1,0 1-1,1-1 0,-1 1 0,1 0 0,-1-1 1,1 1-1,0 0 0,0 0 0,0-1 0,2-2 1,-2 2-142,5-13 38,0-1 0,-2 1-1,0-1 1,-1 1-1,0-1 1,0-31 0,-12-106-35,8 146 18,-103-570-3,25 187 0,-29-676-689,68-380-695,36 1093 517,1 124-222,-48-1579-222,-71 407-241,-47 9 1678,56 51-500,120 354 1630,3 869 579,41-196-1,65-105 291,-89 319-2027,-15 55-102,20-54 0,-31 95 4,1 1 0,-1 0 0,1-1 0,0 1 0,1 0 0,-1 0 0,0 0 0,1 1 0,0-1 0,0 1 0,0-1 0,1 1 0,-1 0 0,1 0 0,-1 0 0,1 1 0,0-1 0,0 1 0,0 0 0,0 0 0,1 1 0,-1-1 0,0 1 0,1 0 0,-1 0 0,1 0 0,-1 1 0,1-1 0,0 1 0,-1 0 0,7 1 0,138 14 0,37 0 0,-180-15 0,24 0 0,0 2 0,37 5 0,164 22 131,-66-12-1627,-123-10-5330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7:32:58.143"/>
    </inkml:context>
    <inkml:brush xml:id="br0">
      <inkml:brushProperty name="width" value="0.035" units="cm"/>
      <inkml:brushProperty name="height" value="0.035" units="cm"/>
      <inkml:brushProperty name="color" value="#FF0066"/>
    </inkml:brush>
  </inkml:definitions>
  <inkml:trace contextRef="#ctx0" brushRef="#br0">269 5 24575,'-55'-2'0,"34"1"0,1 0 0,-1 1 0,0 1 0,-38 7 0,55-6 0,0 0 0,0-1 0,1 1 0,-1 1 0,0-1 0,1 1 0,0-1 0,0 1 0,-1 0 0,1 0 0,1 0 0,-1 0 0,1 1 0,-1-1 0,1 1 0,0 0 0,0 0 0,0-1 0,1 1 0,-1 0 0,1 0 0,0 1 0,0-1 0,0 7 0,-2 13 0,1-1 0,2 1 0,2 28 0,-2-33 0,1-8 0,-1-1 0,1 1 0,1 0 0,0-1 0,0 1 0,1-1 0,1 0 0,-1 0 0,2 0 0,-1 0 0,1-1 0,1 1 0,0-1 0,0-1 0,10 11 0,53 57 0,-3-5 0,-64-69 0,1 0 0,-1 1 0,0-1 0,0 0 0,0 1 0,0-1 0,0 1 0,0-1 0,-1 1 0,1 0 0,-1 0 0,0 0 0,0 0 0,0 0 0,0 0 0,-1 0 0,1 0 0,-1 0 0,0 0 0,1 0 0,-2 0 0,1 0 0,0 0 0,0 1 0,-1-1 0,0 0 0,0 0 0,0 0 0,0 0 0,0-1 0,-2 4 0,-1 0 0,0 0 0,0 0 0,-1-1 0,0 0 0,0 0 0,0 0 0,0-1 0,-1 1 0,0-1 0,0-1 0,0 1 0,0-1 0,-7 3 0,-36 12 0,23-9 0,-40 20 0,66-29 0,0 0 0,-1 0 0,1 0 0,0 0 0,0 0 0,0 0 0,0 0 0,-1 1 0,1-1 0,0 0 0,0 0 0,0 0 0,0 0 0,-1 0 0,1 0 0,0 1 0,0-1 0,0 0 0,0 0 0,0 0 0,0 0 0,0 1 0,0-1 0,-1 0 0,1 0 0,0 0 0,0 0 0,0 1 0,0-1 0,0 0 0,0 0 0,0 0 0,0 1 0,0-1 0,0 0 0,0 0 0,0 0 0,0 1 0,0-1 0,0 0 0,1 0 0,-1 0 0,0 0 0,0 1 0,0-1 0,0 0 0,0 0 0,0 0 0,0 0 0,1 1 0,-1-1 0,0 0 0,0 0 0,0 0 0,0 0 0,0 0 0,1 0 0,-1 1 0,19 6 0,25 3 0,-21-7 0,2 1 0,41 11 0,-59-13 0,0 0 0,0 1 0,-1 0 0,1 0 0,0 1 0,-1 0 0,0 0 0,0 1 0,0-1 0,6 8 0,-4-3 0,-2-3 0,0 0 0,0 0 0,-1 0 0,0 1 0,0 0 0,-1 0 0,0 0 0,0 1 0,-1 0 0,0-1 0,3 11 0,-5-12 0,1-1 0,-1 0 0,1 0 0,0 0 0,1 0 0,-1 0 0,1-1 0,0 1 0,0-1 0,0 1 0,1-1 0,0 0 0,-1-1 0,9 7 0,-6-6 0,0-1 0,0 1 0,1-1 0,-1-1 0,1 1 0,0-1 0,0 0 0,0-1 0,0 1 0,13 0 0,312-1 0,-170-3 0,2087 2-1365,-2227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5T17:33:02.908"/>
    </inkml:context>
    <inkml:brush xml:id="br0">
      <inkml:brushProperty name="width" value="0.035" units="cm"/>
      <inkml:brushProperty name="height" value="0.035" units="cm"/>
      <inkml:brushProperty name="color" value="#FF0066"/>
    </inkml:brush>
  </inkml:definitions>
  <inkml:trace contextRef="#ctx0" brushRef="#br0">114 1 24575,'0'3'0,"1"15"0,0 1 0,-2-1 0,0 1 0,-1-1 0,-1 1 0,-1-1 0,-1 0 0,-11 29 0,12-36 0,-1-1 0,2 1 0,0 0 0,0 1 0,1-1 0,0 0 0,1 1 0,0-1 0,1 1 0,0-1 0,1 1 0,0-1 0,1 1 0,0-1 0,1 0 0,0 1 0,1-2 0,0 1 0,9 16 0,-9-19 0,0 1 0,-1-1 0,0 1 0,0 0 0,-1 0 0,0 0 0,0 0 0,-1 11 0,0 4 0,-4 47 0,2-63 0,0 1 0,-1-1 0,0 0 0,-1 0 0,0 0 0,0 0 0,0 0 0,-8 11 0,-2 0 0,-27 31 0,24-33 0,15-15 0,-1-1 0,1 1 0,-1-1 0,1 1 0,0 0 0,0 0 0,0 0 0,0-1 0,0 1 0,0 0 0,0 0 0,1 0 0,-1 0 0,1 0 0,-1 0 0,1 0 0,0 1 0,0-1 0,0 0 0,0 0 0,0 0 0,1 0 0,-1 0 0,1 2 0,1-1 0,0 1 0,0-1 0,0 0 0,0 0 0,1-1 0,-1 1 0,1 0 0,-1-1 0,1 0 0,0 0 0,0 1 0,0-2 0,5 3 0,13 7 0,0-1 0,1-2 0,0 0 0,0-1 0,0-2 0,27 4 0,142 7 0,-167-15 0,486 8-384,721-79-1,-1132 58 385,109-8 0,970 10-1672,-797 11 86,1582 26-1756,-1680-17 3620,1775 33 6475,-1754-30-6392,-54-1-384,710 22 23,-305-19 0,-131-6 0,-87 28 0,-53-2 0,-357-35-110,-18 0 6,-1 0-1,1 0 0,0 0 1,-1 1-1,1 1 1,-1-1-1,0 2 0,0-1 1,1 1-1,-1 0 1,7 4-1,5 10-6721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57:02.874"/>
    </inkml:context>
    <inkml:brush xml:id="br0">
      <inkml:brushProperty name="width" value="0.035" units="cm"/>
      <inkml:brushProperty name="height" value="0.035" units="cm"/>
      <inkml:brushProperty name="color" value="#FF0066"/>
    </inkml:brush>
  </inkml:definitions>
  <inkml:trace contextRef="#ctx0" brushRef="#br0">165 135 24575,'-1'917'-583,"3"1144"-911,-1-1985 1535,23 663-490,-12-608 323,6-1-1,6-1 1,64 202-1,-67-273 405,3-1-1,3-1 1,1-1 0,4-2-1,1-1 1,3-2 0,54 60-1,-27-44-240,3-4 0,3-2-1,2-3 1,102 61 0,-33-35-349,4-7 0,3-6 0,3-6 0,3-8 0,175 42 0,885 153-2047,24-90 1821,288-65-1702,-2-86 617,671-125 1048,-1990 96 602,422-46 956,-575 59-426,-1-2 0,0-3-1,92-32 1,-133 40-365,0 0 0,-1-1 0,1 0 0,-1-1 0,0 0 0,0 0 0,-1-1 0,1 0 0,-1 0 0,-1 0 0,1-1 0,-1 0 0,0-1 0,-1 1 0,1-1 0,-1 0 1,-1-1-1,0 1 0,0-1 0,-1 1 0,0-1 0,0 0 0,1-13 0,9-52 636,6-109 1,-12-81-499,-6 214-370,-14-734 40,2 650 0,-6 0 0,-5 2 0,-72-234 0,-98-113 0,-30 15 0,143 303 0,28 55 0,-92-174 0,34 104 0,-178-220 0,-147-70 0,333 373 0,-135-98 0,-125-59 0,173 123 0,-24-16 0,-366-185 0,505 297 4,-1 2-1,-2 4 0,0 3 1,-138-21-1,-322-6-676,481 46 495,-1204-40-2979,-1 41 1364,845 3 2107,297-1-226,-776 9-421,5 50-316,859-56 827,-194 29 427,189-25 281,0 2-1,0 1 1,1 2-1,-37 18 1,-18 17 330,34-18-1247,-65 27-1,88-43 32,0-2 0,0-1 0,-1-1 0,0-2 0,-1-2 0,1 0 0,-1-3 0,-58-1 0,36-10 0,1-1 0,-61-21 0,53 13 0,32 12 0,-1 2 0,1 0 0,-1 3 0,-57 3 0,23 0 0,-65-1-1365,75-1-5461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57:03.910"/>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6T16:33:05.720"/>
    </inkml:context>
    <inkml:brush xml:id="br0">
      <inkml:brushProperty name="width" value="0.035" units="cm"/>
      <inkml:brushProperty name="height" value="0.035" units="cm"/>
      <inkml:brushProperty name="color" value="#FF0066"/>
    </inkml:brush>
  </inkml:definitions>
  <inkml:trace contextRef="#ctx0" brushRef="#br0">214 28 24575,'0'0'0,"0"-1"0,1 1 0,-1-1 0,0 0 0,1 1 0,-1-1 0,0 1 0,1-1 0,-1 1 0,1-1 0,-1 1 0,1-1 0,-1 1 0,1 0 0,-1-1 0,1 1 0,0 0 0,-1-1 0,1 1 0,0 0 0,-1 0 0,1-1 0,-1 1 0,2 0 0,20-5 0,-20 5 0,69-8 0,1 3 0,84 6 0,-66 0 0,-13-1 0,150 20 0,-201-16 0,0 2 0,-1 0 0,1 2 0,-1 1 0,-1 1 0,0 0 0,0 2 0,-1 1 0,32 24 0,-50-32 0,-1 0 0,1 0 0,-1 0 0,0 1 0,0 0 0,-1 0 0,0 0 0,0 0 0,0 0 0,0 1 0,-1-1 0,-1 1 0,1 0 0,0 8 0,2 13 0,0 56 0,-4-81 0,1 55 0,-5 108 0,2-146 0,-1 0 0,-1 0 0,0-1 0,-2 0 0,0 1 0,-11 21 0,-7 5 0,8-14 0,-20 50 0,35-80 0,1 1 0,-1 0 0,1-1 0,-1 1 0,1-1 0,0 1 0,0 0 0,0-1 0,0 1 0,1 0 0,-1-1 0,1 1 0,0-1 0,-1 1 0,1-1 0,0 1 0,0-1 0,1 1 0,-1-1 0,0 0 0,1 0 0,0 0 0,-1 0 0,1 0 0,0 0 0,0 0 0,0 0 0,0-1 0,0 1 0,4 1 0,7 4 0,-1 0 0,2-1 0,-1 0 0,18 4 0,-28-8 0,34 8 0,0-2 0,53 6 0,28 5 0,-113-17 0,0-1 0,0 1 0,-1 0 0,1 0 0,0 1 0,-1-1 0,1 1 0,-1 0 0,0 1 0,0-1 0,0 0 0,0 1 0,-1 0 0,0 0 0,1 0 0,-1 1 0,-1-1 0,1 1 0,-1-1 0,1 1 0,-1 0 0,-1 0 0,1 0 0,-1 0 0,2 9 0,0 11 0,0 1 0,-2-1 0,-1 1 0,-3 26 0,1-22 0,-6 535 0,8-550 0,0-6 0,0-1 0,0 1 0,-1-1 0,0 1 0,0-1 0,-1 1 0,-1-1 0,1 0 0,-1 0 0,0 0 0,-1-1 0,0 1 0,0-1 0,-1 1 0,0-2 0,0 1 0,0 0 0,-1-1 0,0 0 0,0 0 0,-1-1 0,0 0 0,0 0 0,0 0 0,0-1 0,-1 0 0,0-1 0,1 1 0,-18 3 0,-26 4 0,-1-2 0,-79 3 0,-109-11 0,139-3 0,-603-40 0,514 30-1365,170 12-5461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10/17/2025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E9BC4E5-2BC1-4F43-85DD-A1B8F74CB7EB}" type="slidenum">
              <a:rPr lang="en-US" smtClean="0"/>
              <a:pPr/>
              <a:t>37</a:t>
            </a:fld>
            <a:endParaRPr lang="en-US"/>
          </a:p>
        </p:txBody>
      </p:sp>
    </p:spTree>
    <p:extLst>
      <p:ext uri="{BB962C8B-B14F-4D97-AF65-F5344CB8AC3E}">
        <p14:creationId xmlns:p14="http://schemas.microsoft.com/office/powerpoint/2010/main" val="13031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74</a:t>
            </a:fld>
            <a:endParaRPr lang="en-US"/>
          </a:p>
        </p:txBody>
      </p:sp>
    </p:spTree>
    <p:extLst>
      <p:ext uri="{BB962C8B-B14F-4D97-AF65-F5344CB8AC3E}">
        <p14:creationId xmlns:p14="http://schemas.microsoft.com/office/powerpoint/2010/main" val="59056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76</a:t>
            </a:fld>
            <a:endParaRPr lang="en-US"/>
          </a:p>
        </p:txBody>
      </p:sp>
    </p:spTree>
    <p:extLst>
      <p:ext uri="{BB962C8B-B14F-4D97-AF65-F5344CB8AC3E}">
        <p14:creationId xmlns:p14="http://schemas.microsoft.com/office/powerpoint/2010/main" val="4116129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78</a:t>
            </a:fld>
            <a:endParaRPr lang="en-US"/>
          </a:p>
        </p:txBody>
      </p:sp>
    </p:spTree>
    <p:extLst>
      <p:ext uri="{BB962C8B-B14F-4D97-AF65-F5344CB8AC3E}">
        <p14:creationId xmlns:p14="http://schemas.microsoft.com/office/powerpoint/2010/main" val="177472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197</a:t>
            </a:fld>
            <a:endParaRPr lang="en-US"/>
          </a:p>
        </p:txBody>
      </p:sp>
    </p:spTree>
    <p:extLst>
      <p:ext uri="{BB962C8B-B14F-4D97-AF65-F5344CB8AC3E}">
        <p14:creationId xmlns:p14="http://schemas.microsoft.com/office/powerpoint/2010/main" val="301865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216</a:t>
            </a:fld>
            <a:endParaRPr lang="en-US"/>
          </a:p>
        </p:txBody>
      </p:sp>
    </p:spTree>
    <p:extLst>
      <p:ext uri="{BB962C8B-B14F-4D97-AF65-F5344CB8AC3E}">
        <p14:creationId xmlns:p14="http://schemas.microsoft.com/office/powerpoint/2010/main" val="86231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217</a:t>
            </a:fld>
            <a:endParaRPr lang="en-US"/>
          </a:p>
        </p:txBody>
      </p:sp>
    </p:spTree>
    <p:extLst>
      <p:ext uri="{BB962C8B-B14F-4D97-AF65-F5344CB8AC3E}">
        <p14:creationId xmlns:p14="http://schemas.microsoft.com/office/powerpoint/2010/main" val="195123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218</a:t>
            </a:fld>
            <a:endParaRPr lang="en-US"/>
          </a:p>
        </p:txBody>
      </p:sp>
    </p:spTree>
    <p:extLst>
      <p:ext uri="{BB962C8B-B14F-4D97-AF65-F5344CB8AC3E}">
        <p14:creationId xmlns:p14="http://schemas.microsoft.com/office/powerpoint/2010/main" val="119830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696200" y="234187"/>
            <a:ext cx="806570" cy="721488"/>
          </a:xfrm>
          <a:prstGeom prst="rect">
            <a:avLst/>
          </a:prstGeom>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s://scotch.io/tutorials/demystifying-the-service-worker-lifecycle#toc-installation"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customXml" Target="../ink/ink6.xml"/><Relationship Id="rId4" Type="http://schemas.openxmlformats.org/officeDocument/2006/relationships/image" Target="../media/image8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customXml" Target="../ink/ink7.xml"/><Relationship Id="rId1" Type="http://schemas.openxmlformats.org/officeDocument/2006/relationships/slideLayout" Target="../slideLayouts/slideLayout3.xml"/><Relationship Id="rId5" Type="http://schemas.openxmlformats.org/officeDocument/2006/relationships/image" Target="../media/image490.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2.png"/><Relationship Id="rId1" Type="http://schemas.openxmlformats.org/officeDocument/2006/relationships/slideLayout" Target="../slideLayouts/slideLayout3.xml"/><Relationship Id="rId4" Type="http://schemas.openxmlformats.org/officeDocument/2006/relationships/image" Target="../media/image1350.png"/></Relationships>
</file>

<file path=ppt/slides/_rels/slide28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image" Target="../media/image1390.png"/><Relationship Id="rId5" Type="http://schemas.openxmlformats.org/officeDocument/2006/relationships/customXml" Target="../ink/ink12.xml"/><Relationship Id="rId4" Type="http://schemas.openxmlformats.org/officeDocument/2006/relationships/image" Target="../media/image1380.png"/></Relationships>
</file>

<file path=ppt/slides/_rels/slide2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61.png"/><Relationship Id="rId1" Type="http://schemas.openxmlformats.org/officeDocument/2006/relationships/slideLayout" Target="../slideLayouts/slideLayout3.xml"/><Relationship Id="rId4" Type="http://schemas.openxmlformats.org/officeDocument/2006/relationships/image" Target="../media/image1470.png"/></Relationships>
</file>

<file path=ppt/slides/_rels/slide29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66.png"/><Relationship Id="rId1" Type="http://schemas.openxmlformats.org/officeDocument/2006/relationships/slideLayout" Target="../slideLayouts/slideLayout3.xml"/><Relationship Id="rId4" Type="http://schemas.openxmlformats.org/officeDocument/2006/relationships/image" Target="../media/image1530.png"/></Relationships>
</file>

<file path=ppt/slides/_rels/slide29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67.png"/><Relationship Id="rId1" Type="http://schemas.openxmlformats.org/officeDocument/2006/relationships/slideLayout" Target="../slideLayouts/slideLayout3.xml"/><Relationship Id="rId4" Type="http://schemas.openxmlformats.org/officeDocument/2006/relationships/image" Target="../media/image1550.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600.png"/></Relationships>
</file>

<file path=ppt/slides/_rels/slide307.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customXml" Target="../ink/ink17.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3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700.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1690.png"/><Relationship Id="rId4" Type="http://schemas.openxmlformats.org/officeDocument/2006/relationships/customXml" Target="../ink/ink18.xml"/></Relationships>
</file>

<file path=ppt/slides/_rels/slide3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React%20versions.doc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hyperlink" Target="http://registry.npmjs.org/"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dom.png"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React </a:t>
            </a:r>
            <a:r>
              <a:rPr lang="en-US" dirty="0" err="1"/>
              <a:t>js</a:t>
            </a:r>
            <a:endParaRPr lang="en-US" dirty="0"/>
          </a:p>
          <a:p>
            <a:endParaRPr lang="en-US" dirty="0"/>
          </a:p>
        </p:txBody>
      </p:sp>
      <p:sp>
        <p:nvSpPr>
          <p:cNvPr id="2" name="TextBox 1"/>
          <p:cNvSpPr txBox="1"/>
          <p:nvPr/>
        </p:nvSpPr>
        <p:spPr>
          <a:xfrm>
            <a:off x="762000" y="2971800"/>
            <a:ext cx="1749197" cy="369332"/>
          </a:xfrm>
          <a:prstGeom prst="rect">
            <a:avLst/>
          </a:prstGeom>
          <a:noFill/>
        </p:spPr>
        <p:txBody>
          <a:bodyPr wrap="none" rtlCol="0">
            <a:spAutoFit/>
          </a:bodyPr>
          <a:lstStyle/>
          <a:p>
            <a:r>
              <a:rPr lang="en-IN" dirty="0"/>
              <a:t>Parameswari 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ReactJS was developed by </a:t>
            </a:r>
            <a:r>
              <a:rPr lang="en-US" i="1" dirty="0"/>
              <a:t>Jordan </a:t>
            </a:r>
            <a:r>
              <a:rPr lang="en-US" i="1" dirty="0" err="1"/>
              <a:t>Walke</a:t>
            </a:r>
            <a:r>
              <a:rPr lang="en-US" dirty="0"/>
              <a:t>, a software engineer working at Facebook. </a:t>
            </a:r>
          </a:p>
          <a:p>
            <a:r>
              <a:rPr lang="en-US" dirty="0"/>
              <a:t>Facebook implemented ReactJS in 2011 in its </a:t>
            </a:r>
            <a:r>
              <a:rPr lang="en-US" i="1" dirty="0"/>
              <a:t>newsfeed</a:t>
            </a:r>
            <a:r>
              <a:rPr lang="en-US" dirty="0"/>
              <a:t> section, but it was released to the public in May 2013. </a:t>
            </a:r>
          </a:p>
          <a:p>
            <a:r>
              <a:rPr lang="en-US" dirty="0"/>
              <a:t>After the implementation of ReactJS, Facebook’s UI underwent drastic improvement. </a:t>
            </a:r>
          </a:p>
          <a:p>
            <a:r>
              <a:rPr lang="en-US" dirty="0"/>
              <a:t>This resulted in satisfied users and a sudden boost in its popularity.</a:t>
            </a:r>
            <a:endParaRPr lang="en-IN" dirty="0"/>
          </a:p>
        </p:txBody>
      </p:sp>
      <p:sp>
        <p:nvSpPr>
          <p:cNvPr id="3" name="Title 2"/>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22178029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pic>
        <p:nvPicPr>
          <p:cNvPr id="5" name="Picture 4"/>
          <p:cNvPicPr>
            <a:picLocks noChangeAspect="1"/>
          </p:cNvPicPr>
          <p:nvPr/>
        </p:nvPicPr>
        <p:blipFill>
          <a:blip r:embed="rId2"/>
          <a:stretch>
            <a:fillRect/>
          </a:stretch>
        </p:blipFill>
        <p:spPr>
          <a:xfrm>
            <a:off x="14868" y="1447800"/>
            <a:ext cx="9144000" cy="5143500"/>
          </a:xfrm>
          <a:prstGeom prst="rect">
            <a:avLst/>
          </a:prstGeom>
        </p:spPr>
      </p:pic>
    </p:spTree>
    <p:extLst>
      <p:ext uri="{BB962C8B-B14F-4D97-AF65-F5344CB8AC3E}">
        <p14:creationId xmlns:p14="http://schemas.microsoft.com/office/powerpoint/2010/main" val="7252022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fontScale="62500" lnSpcReduction="20000"/>
          </a:bodyPr>
          <a:lstStyle/>
          <a:p>
            <a:r>
              <a:rPr lang="en-US" dirty="0"/>
              <a:t>Once the calculations are done, the real DOM will be updated with only the things that have actually changed. You can think of it as a patch. As patches are applied only to the affected area, similarly, the virtual DOM acts as patches and are applied to the elements which are updated or changed, in the real DOM.</a:t>
            </a:r>
            <a:endParaRPr lang="en-IN" dirty="0"/>
          </a:p>
        </p:txBody>
      </p:sp>
      <p:sp>
        <p:nvSpPr>
          <p:cNvPr id="3" name="Title 2"/>
          <p:cNvSpPr>
            <a:spLocks noGrp="1"/>
          </p:cNvSpPr>
          <p:nvPr>
            <p:ph type="title"/>
          </p:nvPr>
        </p:nvSpPr>
        <p:spPr/>
        <p:txBody>
          <a:bodyPr/>
          <a:lstStyle/>
          <a:p>
            <a:r>
              <a:rPr lang="en-IN" dirty="0"/>
              <a:t>Virtual DOM</a:t>
            </a:r>
          </a:p>
        </p:txBody>
      </p:sp>
      <p:pic>
        <p:nvPicPr>
          <p:cNvPr id="10242" name="Picture 2" descr="Virtual DOM 3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39" y="2667000"/>
            <a:ext cx="50577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service worker is basically a JavaScript file.</a:t>
            </a:r>
          </a:p>
          <a:p>
            <a:r>
              <a:rPr lang="en-US" dirty="0"/>
              <a:t>One thing that differentiate a service worker file from a normal JavaScript file, is that service worker runs in the background. </a:t>
            </a:r>
          </a:p>
          <a:p>
            <a:r>
              <a:rPr lang="en-US" dirty="0"/>
              <a:t>Service worker plays a very vital role when it's comes to Progressive Web Apps (PWA), as it is responsible for offline caching, push notifications, background sync etc.</a:t>
            </a:r>
            <a:endParaRPr lang="en-IN" dirty="0"/>
          </a:p>
        </p:txBody>
      </p:sp>
      <p:sp>
        <p:nvSpPr>
          <p:cNvPr id="3" name="Title 2"/>
          <p:cNvSpPr>
            <a:spLocks noGrp="1"/>
          </p:cNvSpPr>
          <p:nvPr>
            <p:ph type="title"/>
          </p:nvPr>
        </p:nvSpPr>
        <p:spPr/>
        <p:txBody>
          <a:bodyPr/>
          <a:lstStyle/>
          <a:p>
            <a:r>
              <a:rPr lang="en-IN" dirty="0"/>
              <a:t>Service Worker</a:t>
            </a:r>
          </a:p>
        </p:txBody>
      </p:sp>
      <p:pic>
        <p:nvPicPr>
          <p:cNvPr id="4098" name="Picture 2" descr="https://cdn-images-1.medium.com/max/1600/1*st7O3EJn6_lrz9QkG0Mc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54" y="4495800"/>
            <a:ext cx="70485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282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effective use of service worker, an understanding of the service lifecycle is essential. The service worker lifecycle consists of mainly 3 phases, which are:</a:t>
            </a:r>
          </a:p>
          <a:p>
            <a:endParaRPr lang="en-US" dirty="0"/>
          </a:p>
          <a:p>
            <a:r>
              <a:rPr lang="en-US" dirty="0"/>
              <a:t>Registration</a:t>
            </a:r>
          </a:p>
          <a:p>
            <a:r>
              <a:rPr lang="en-US" dirty="0"/>
              <a:t>Installation</a:t>
            </a:r>
          </a:p>
          <a:p>
            <a:r>
              <a:rPr lang="en-US" dirty="0"/>
              <a:t>Activation</a:t>
            </a:r>
            <a:endParaRPr lang="en-IN"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4070880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Worker</a:t>
            </a:r>
          </a:p>
        </p:txBody>
      </p:sp>
      <p:pic>
        <p:nvPicPr>
          <p:cNvPr id="2050" name="Picture 2" descr="The Service Worker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67500" cy="472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728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This is the first phase of the phase of the lifecycle. Since service worker is not currently supported in all browsers yet. </a:t>
            </a:r>
          </a:p>
          <a:p>
            <a:r>
              <a:rPr lang="en-US" dirty="0"/>
              <a:t>When registering a service worker, we must first check to make sure the browser supports service worker. </a:t>
            </a:r>
          </a:p>
          <a:p>
            <a:pPr marL="0" indent="0">
              <a:buNone/>
            </a:pPr>
            <a:endParaRPr lang="en-US" dirty="0"/>
          </a:p>
          <a:p>
            <a:pPr marL="0" indent="0">
              <a:buNone/>
            </a:pPr>
            <a:r>
              <a:rPr lang="en-IN" dirty="0"/>
              <a:t>if ('</a:t>
            </a:r>
            <a:r>
              <a:rPr lang="en-IN" dirty="0" err="1"/>
              <a:t>serviceWorker</a:t>
            </a:r>
            <a:r>
              <a:rPr lang="en-IN" dirty="0"/>
              <a:t>' in navigator) {</a:t>
            </a:r>
          </a:p>
          <a:p>
            <a:pPr marL="0" indent="0">
              <a:buNone/>
            </a:pPr>
            <a:r>
              <a:rPr lang="en-IN" dirty="0"/>
              <a:t>    </a:t>
            </a:r>
            <a:r>
              <a:rPr lang="en-IN" dirty="0" err="1"/>
              <a:t>navigator.serviceWorker.register</a:t>
            </a:r>
            <a:r>
              <a:rPr lang="en-IN" dirty="0"/>
              <a:t>('/sw.js')</a:t>
            </a:r>
          </a:p>
          <a:p>
            <a:pPr marL="0" indent="0">
              <a:buNone/>
            </a:pPr>
            <a:r>
              <a:rPr lang="en-IN" dirty="0"/>
              <a:t>    .then(function (registration) {</a:t>
            </a:r>
          </a:p>
          <a:p>
            <a:pPr marL="0" indent="0">
              <a:buNone/>
            </a:pPr>
            <a:r>
              <a:rPr lang="en-IN" dirty="0"/>
              <a:t>        console.log('Service worker registered!');</a:t>
            </a:r>
          </a:p>
          <a:p>
            <a:pPr marL="0" indent="0">
              <a:buNone/>
            </a:pPr>
            <a:r>
              <a:rPr lang="en-IN" dirty="0"/>
              <a:t>    })</a:t>
            </a:r>
          </a:p>
          <a:p>
            <a:pPr marL="0" indent="0">
              <a:buNone/>
            </a:pPr>
            <a:r>
              <a:rPr lang="en-IN" dirty="0"/>
              <a:t>    .catch(function (err) {</a:t>
            </a:r>
          </a:p>
          <a:p>
            <a:pPr marL="0" indent="0">
              <a:buNone/>
            </a:pPr>
            <a:r>
              <a:rPr lang="en-IN" dirty="0"/>
              <a:t>        console.log('Registration failed!');</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6856917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2"/>
              </a:rPr>
              <a:t>Installation</a:t>
            </a:r>
            <a:endParaRPr lang="en-IN" b="1" dirty="0"/>
          </a:p>
          <a:p>
            <a:r>
              <a:rPr lang="en-US" b="1" dirty="0"/>
              <a:t>Upon successful registration of the service worker, the script is downloaded and then the browser will attempt to install the service worker. The service worker will only be installed in either of these cases:</a:t>
            </a:r>
          </a:p>
          <a:p>
            <a:r>
              <a:rPr lang="en-US" b="1" dirty="0"/>
              <a:t>The service worker hasn't been registered before</a:t>
            </a:r>
          </a:p>
          <a:p>
            <a:r>
              <a:rPr lang="en-US" b="1" dirty="0"/>
              <a:t>The service worker script changes (even if it's by one byte).</a:t>
            </a:r>
          </a:p>
          <a:p>
            <a:r>
              <a:rPr lang="en-US" b="1" dirty="0"/>
              <a:t>Once a service worker has been installed, an install event is fired.</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3069979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If the installation was successful, the service worker enters an installed state (though not yet active), during which it waits to take control of the page from the current service worker.</a:t>
            </a:r>
          </a:p>
          <a:p>
            <a:r>
              <a:rPr lang="en-US" b="1" dirty="0"/>
              <a:t>It then moves on to the next phase in the lifecycle, which is the activation phase. A service worker is not immediately activated upon installation.</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5886827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A service worker will only be active (that is, be activated) in any of these cases:</a:t>
            </a:r>
          </a:p>
          <a:p>
            <a:endParaRPr lang="en-US" b="1" dirty="0"/>
          </a:p>
          <a:p>
            <a:r>
              <a:rPr lang="en-US" b="1" dirty="0"/>
              <a:t>If there is no service worker currently active</a:t>
            </a:r>
          </a:p>
          <a:p>
            <a:r>
              <a:rPr lang="en-US" b="1" dirty="0"/>
              <a:t>If the </a:t>
            </a:r>
            <a:r>
              <a:rPr lang="en-US" b="1" dirty="0" err="1"/>
              <a:t>self.skipWaiting</a:t>
            </a:r>
            <a:r>
              <a:rPr lang="en-US" b="1" dirty="0"/>
              <a:t>() is called in the install event handler of the service worker script</a:t>
            </a:r>
          </a:p>
          <a:p>
            <a:r>
              <a:rPr lang="en-US" b="1" dirty="0"/>
              <a:t>If the user refreshes the page</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57210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Service Worker, in simple terms, is a script file that runs in the background without interfering with the user interactions. </a:t>
            </a:r>
          </a:p>
          <a:p>
            <a:r>
              <a:rPr lang="en-US" dirty="0"/>
              <a:t>Service Worker acts as a proxy server that intercepts the network requests sent by your web application to the server. </a:t>
            </a:r>
          </a:p>
          <a:p>
            <a:r>
              <a:rPr lang="en-US" dirty="0"/>
              <a:t>In the sense, requests to fetch </a:t>
            </a:r>
            <a:r>
              <a:rPr lang="en-US" dirty="0" err="1"/>
              <a:t>javascript</a:t>
            </a:r>
            <a:r>
              <a:rPr lang="en-US" dirty="0"/>
              <a:t> or </a:t>
            </a:r>
            <a:r>
              <a:rPr lang="en-US" dirty="0" err="1"/>
              <a:t>css</a:t>
            </a:r>
            <a:r>
              <a:rPr lang="en-US" dirty="0"/>
              <a:t> files, images goes through service worker to the server. </a:t>
            </a:r>
          </a:p>
          <a:p>
            <a:r>
              <a:rPr lang="en-US" dirty="0"/>
              <a:t>Service Worker has the ability to modify this request or send a custom response back to the client.</a:t>
            </a:r>
          </a:p>
          <a:p>
            <a:r>
              <a:rPr lang="en-US" dirty="0"/>
              <a:t>It uses caching to its full advantage to cache some of the resources, so that subsequent requests for these resources can be met out speedily with a cache hit instead of going all the way back to the server to fetch it (More on caching later). </a:t>
            </a:r>
          </a:p>
          <a:p>
            <a:r>
              <a:rPr lang="en-US" dirty="0"/>
              <a:t>Service Worker operates as an event-driven system.</a:t>
            </a:r>
            <a:endParaRPr lang="en-IN" dirty="0"/>
          </a:p>
        </p:txBody>
      </p:sp>
      <p:sp>
        <p:nvSpPr>
          <p:cNvPr id="3" name="Title 2"/>
          <p:cNvSpPr>
            <a:spLocks noGrp="1"/>
          </p:cNvSpPr>
          <p:nvPr>
            <p:ph type="title"/>
          </p:nvPr>
        </p:nvSpPr>
        <p:spPr/>
        <p:txBody>
          <a:bodyPr/>
          <a:lstStyle/>
          <a:p>
            <a:r>
              <a:rPr lang="en-IN" dirty="0"/>
              <a:t>Service Workers</a:t>
            </a:r>
          </a:p>
        </p:txBody>
      </p:sp>
    </p:spTree>
    <p:extLst>
      <p:ext uri="{BB962C8B-B14F-4D97-AF65-F5344CB8AC3E}">
        <p14:creationId xmlns:p14="http://schemas.microsoft.com/office/powerpoint/2010/main" val="247039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script Frameworks</a:t>
            </a:r>
          </a:p>
        </p:txBody>
      </p:sp>
      <p:pic>
        <p:nvPicPr>
          <p:cNvPr id="1026" name="Picture 2" descr="Javascript Frameworks - What Is Reac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609600" y="1828800"/>
            <a:ext cx="81534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044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Require vs Import</a:t>
            </a:r>
          </a:p>
        </p:txBody>
      </p:sp>
      <p:pic>
        <p:nvPicPr>
          <p:cNvPr id="4098" name="Picture 2" descr="https://cdn-images-1.medium.com/max/2600/1*gUzGiHGJP1r9wSx3OQVvV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153400"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01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1— Named exports (several per module) </a:t>
            </a:r>
          </a:p>
          <a:p>
            <a:r>
              <a:rPr lang="en-US" dirty="0"/>
              <a:t>2— Default exports (one per module)</a:t>
            </a:r>
          </a:p>
          <a:p>
            <a:r>
              <a:rPr lang="en-US" dirty="0"/>
              <a:t>3 — Mixed named &amp; default exports </a:t>
            </a:r>
          </a:p>
          <a:p>
            <a:r>
              <a:rPr lang="en-US" dirty="0"/>
              <a:t>4— Cyclical Dependencies</a:t>
            </a:r>
            <a:endParaRPr lang="en-IN" dirty="0"/>
          </a:p>
        </p:txBody>
      </p:sp>
      <p:sp>
        <p:nvSpPr>
          <p:cNvPr id="3" name="Title 2"/>
          <p:cNvSpPr>
            <a:spLocks noGrp="1"/>
          </p:cNvSpPr>
          <p:nvPr>
            <p:ph type="title"/>
          </p:nvPr>
        </p:nvSpPr>
        <p:spPr/>
        <p:txBody>
          <a:bodyPr/>
          <a:lstStyle/>
          <a:p>
            <a:r>
              <a:rPr lang="en-IN" dirty="0"/>
              <a:t>Different types of export</a:t>
            </a:r>
          </a:p>
        </p:txBody>
      </p:sp>
    </p:spTree>
    <p:extLst>
      <p:ext uri="{BB962C8B-B14F-4D97-AF65-F5344CB8AC3E}">
        <p14:creationId xmlns:p14="http://schemas.microsoft.com/office/powerpoint/2010/main" val="2258630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57201" y="1251655"/>
            <a:ext cx="4730462" cy="508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931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lib.js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const</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err="1">
                <a:ln>
                  <a:noFill/>
                </a:ln>
                <a:solidFill>
                  <a:schemeClr val="tx1"/>
                </a:solidFill>
                <a:effectLst/>
                <a:latin typeface="inherit"/>
              </a:rPr>
              <a:t>Math</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square</a:t>
            </a:r>
            <a:r>
              <a:rPr kumimoji="0" lang="en-US" altLang="en-US" sz="2400" b="0" i="0" u="none" strike="noStrike" cap="none" normalizeH="0" baseline="0" dirty="0">
                <a:ln>
                  <a:noFill/>
                </a:ln>
                <a:solidFill>
                  <a:schemeClr val="tx1"/>
                </a:solidFill>
                <a:effectLst/>
                <a:latin typeface="inherit"/>
              </a:rPr>
              <a:t>(x)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x * x;</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(x, y)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(square(x) + square(y));</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square, </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.log(square(11));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3548039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70328" y="1567934"/>
            <a:ext cx="4665957" cy="21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as</a:t>
            </a:r>
            <a:r>
              <a:rPr kumimoji="0" lang="en-US" altLang="en-US" sz="2400" b="0" i="0" u="none" strike="noStrike" cap="none" normalizeH="0" baseline="0" dirty="0">
                <a:ln>
                  <a:noFill/>
                </a:ln>
                <a:solidFill>
                  <a:schemeClr val="tx1"/>
                </a:solidFill>
                <a:effectLst/>
                <a:latin typeface="inherit"/>
              </a:rPr>
              <a:t> lib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lib.square</a:t>
            </a:r>
            <a:r>
              <a:rPr kumimoji="0" lang="en-US" altLang="en-US" sz="2400" b="0" i="0" u="none" strike="noStrike" cap="none" normalizeH="0" baseline="0" dirty="0">
                <a:ln>
                  <a:noFill/>
                </a:ln>
                <a:solidFill>
                  <a:schemeClr val="tx1"/>
                </a:solidFill>
                <a:effectLst/>
                <a:latin typeface="inherit"/>
              </a:rPr>
              <a:t>(11));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0040743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 myFunc.js ------</a:t>
            </a:r>
          </a:p>
          <a:p>
            <a:r>
              <a:rPr lang="en-IN" dirty="0"/>
              <a:t>export default function () { ... };</a:t>
            </a:r>
          </a:p>
          <a:p>
            <a:endParaRPr lang="en-IN" dirty="0"/>
          </a:p>
          <a:p>
            <a:r>
              <a:rPr lang="en-IN" dirty="0"/>
              <a:t>//------ main1.js ------</a:t>
            </a:r>
          </a:p>
          <a:p>
            <a:r>
              <a:rPr lang="en-IN" dirty="0"/>
              <a:t>import </a:t>
            </a:r>
            <a:r>
              <a:rPr lang="en-IN" dirty="0" err="1"/>
              <a:t>myFunc</a:t>
            </a:r>
            <a:r>
              <a:rPr lang="en-IN" dirty="0"/>
              <a:t> from '</a:t>
            </a:r>
            <a:r>
              <a:rPr lang="en-IN" dirty="0" err="1"/>
              <a:t>myFunc</a:t>
            </a:r>
            <a:r>
              <a:rPr lang="en-IN" dirty="0"/>
              <a:t>';</a:t>
            </a:r>
          </a:p>
          <a:p>
            <a:r>
              <a:rPr lang="en-IN" dirty="0" err="1"/>
              <a:t>myFunc</a:t>
            </a:r>
            <a:r>
              <a:rPr lang="en-IN" dirty="0"/>
              <a:t>();</a:t>
            </a:r>
          </a:p>
        </p:txBody>
      </p:sp>
      <p:sp>
        <p:nvSpPr>
          <p:cNvPr id="3" name="Title 2"/>
          <p:cNvSpPr>
            <a:spLocks noGrp="1"/>
          </p:cNvSpPr>
          <p:nvPr>
            <p:ph type="title"/>
          </p:nvPr>
        </p:nvSpPr>
        <p:spPr/>
        <p:txBody>
          <a:bodyPr/>
          <a:lstStyle/>
          <a:p>
            <a:r>
              <a:rPr lang="en-US" dirty="0"/>
              <a:t>Default exports (one per module)</a:t>
            </a:r>
            <a:endParaRPr lang="en-IN" dirty="0"/>
          </a:p>
        </p:txBody>
      </p:sp>
    </p:spTree>
    <p:extLst>
      <p:ext uri="{BB962C8B-B14F-4D97-AF65-F5344CB8AC3E}">
        <p14:creationId xmlns:p14="http://schemas.microsoft.com/office/powerpoint/2010/main" val="513894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 underscore.js ------</a:t>
            </a:r>
          </a:p>
          <a:p>
            <a:r>
              <a:rPr lang="en-IN" dirty="0"/>
              <a:t>export default function (</a:t>
            </a:r>
            <a:r>
              <a:rPr lang="en-IN" dirty="0" err="1"/>
              <a:t>obj</a:t>
            </a:r>
            <a:r>
              <a:rPr lang="en-IN" dirty="0"/>
              <a:t>) {</a:t>
            </a:r>
          </a:p>
          <a:p>
            <a:r>
              <a:rPr lang="en-IN" dirty="0"/>
              <a:t>    ...</a:t>
            </a:r>
          </a:p>
          <a:p>
            <a:r>
              <a:rPr lang="en-IN" dirty="0"/>
              <a:t>};</a:t>
            </a:r>
          </a:p>
          <a:p>
            <a:r>
              <a:rPr lang="en-IN" dirty="0"/>
              <a:t>export function each(</a:t>
            </a:r>
            <a:r>
              <a:rPr lang="en-IN" dirty="0" err="1"/>
              <a:t>obj</a:t>
            </a:r>
            <a:r>
              <a:rPr lang="en-IN" dirty="0"/>
              <a:t>, iterator, context) {</a:t>
            </a:r>
          </a:p>
          <a:p>
            <a:r>
              <a:rPr lang="en-IN" dirty="0"/>
              <a:t>    ...</a:t>
            </a:r>
          </a:p>
          <a:p>
            <a:r>
              <a:rPr lang="en-IN" dirty="0"/>
              <a:t>}</a:t>
            </a:r>
          </a:p>
          <a:p>
            <a:r>
              <a:rPr lang="en-IN" dirty="0"/>
              <a:t>export { each as </a:t>
            </a:r>
            <a:r>
              <a:rPr lang="en-IN" dirty="0" err="1"/>
              <a:t>forEach</a:t>
            </a:r>
            <a:r>
              <a:rPr lang="en-IN" dirty="0"/>
              <a:t> };</a:t>
            </a:r>
          </a:p>
          <a:p>
            <a:endParaRPr lang="en-IN" dirty="0"/>
          </a:p>
          <a:p>
            <a:r>
              <a:rPr lang="en-IN" dirty="0"/>
              <a:t>//------ main.js ------</a:t>
            </a:r>
          </a:p>
          <a:p>
            <a:r>
              <a:rPr lang="en-IN" dirty="0"/>
              <a:t>import _, { each } from 'underscore';</a:t>
            </a:r>
          </a:p>
          <a:p>
            <a:r>
              <a:rPr lang="en-IN" dirty="0"/>
              <a:t>...</a:t>
            </a:r>
          </a:p>
        </p:txBody>
      </p:sp>
      <p:sp>
        <p:nvSpPr>
          <p:cNvPr id="3" name="Title 2"/>
          <p:cNvSpPr>
            <a:spLocks noGrp="1"/>
          </p:cNvSpPr>
          <p:nvPr>
            <p:ph type="title"/>
          </p:nvPr>
        </p:nvSpPr>
        <p:spPr/>
        <p:txBody>
          <a:bodyPr/>
          <a:lstStyle/>
          <a:p>
            <a:r>
              <a:rPr lang="en-IN" dirty="0"/>
              <a:t>Mixed Default and Named Exports</a:t>
            </a:r>
          </a:p>
        </p:txBody>
      </p:sp>
    </p:spTree>
    <p:extLst>
      <p:ext uri="{BB962C8B-B14F-4D97-AF65-F5344CB8AC3E}">
        <p14:creationId xmlns:p14="http://schemas.microsoft.com/office/powerpoint/2010/main" val="16228014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 lib.js</a:t>
            </a:r>
          </a:p>
          <a:p>
            <a:r>
              <a:rPr lang="en-IN" dirty="0"/>
              <a:t>import Main from 'main';</a:t>
            </a:r>
          </a:p>
          <a:p>
            <a:r>
              <a:rPr lang="en-IN" dirty="0" err="1"/>
              <a:t>var</a:t>
            </a:r>
            <a:r>
              <a:rPr lang="en-IN" dirty="0"/>
              <a:t> lib = {message: "This Is A Lib"};</a:t>
            </a:r>
          </a:p>
          <a:p>
            <a:r>
              <a:rPr lang="en-IN" dirty="0"/>
              <a:t>export { lib as Lib };</a:t>
            </a:r>
          </a:p>
          <a:p>
            <a:endParaRPr lang="en-IN" dirty="0"/>
          </a:p>
          <a:p>
            <a:r>
              <a:rPr lang="en-IN" dirty="0"/>
              <a:t>// main.js</a:t>
            </a:r>
          </a:p>
          <a:p>
            <a:r>
              <a:rPr lang="en-IN" dirty="0"/>
              <a:t>import { Lib } from 'lib';</a:t>
            </a:r>
          </a:p>
          <a:p>
            <a:r>
              <a:rPr lang="en-IN" dirty="0"/>
              <a:t>export default class Main { </a:t>
            </a:r>
          </a:p>
          <a:p>
            <a:r>
              <a:rPr lang="en-IN" dirty="0"/>
              <a:t>  // ....</a:t>
            </a:r>
          </a:p>
          <a:p>
            <a:r>
              <a:rPr lang="en-IN" dirty="0"/>
              <a:t>}</a:t>
            </a:r>
          </a:p>
        </p:txBody>
      </p:sp>
      <p:sp>
        <p:nvSpPr>
          <p:cNvPr id="3" name="Title 2"/>
          <p:cNvSpPr>
            <a:spLocks noGrp="1"/>
          </p:cNvSpPr>
          <p:nvPr>
            <p:ph type="title"/>
          </p:nvPr>
        </p:nvSpPr>
        <p:spPr/>
        <p:txBody>
          <a:bodyPr/>
          <a:lstStyle/>
          <a:p>
            <a:r>
              <a:rPr lang="en-IN" dirty="0"/>
              <a:t>Cyclical Dependency</a:t>
            </a:r>
          </a:p>
        </p:txBody>
      </p:sp>
    </p:spTree>
    <p:extLst>
      <p:ext uri="{BB962C8B-B14F-4D97-AF65-F5344CB8AC3E}">
        <p14:creationId xmlns:p14="http://schemas.microsoft.com/office/powerpoint/2010/main" val="38640782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npm start </a:t>
            </a:r>
          </a:p>
          <a:p>
            <a:r>
              <a:rPr lang="en-US" dirty="0"/>
              <a:t>Below adding individual links for above commands for node @8.9.4</a:t>
            </a:r>
          </a:p>
          <a:p>
            <a:r>
              <a:rPr lang="en-US" dirty="0"/>
              <a:t>@</a:t>
            </a:r>
            <a:r>
              <a:rPr lang="en-US" dirty="0" err="1"/>
              <a:t>node_modules</a:t>
            </a:r>
            <a:r>
              <a:rPr lang="en-US" dirty="0"/>
              <a:t>/react-scripts/bin/react-scripts.js  &gt;&gt; line number 35</a:t>
            </a:r>
          </a:p>
          <a:p>
            <a:r>
              <a:rPr lang="en-US" dirty="0"/>
              <a:t>@</a:t>
            </a:r>
            <a:r>
              <a:rPr lang="en-US" dirty="0" err="1"/>
              <a:t>node_modules</a:t>
            </a:r>
            <a:r>
              <a:rPr lang="en-US" dirty="0"/>
              <a:t>/react-scripts/scripts/start.js  &gt;&gt; line number 46</a:t>
            </a:r>
          </a:p>
          <a:p>
            <a:r>
              <a:rPr lang="en-US" dirty="0"/>
              <a:t>@</a:t>
            </a:r>
            <a:r>
              <a:rPr lang="en-US" dirty="0" err="1"/>
              <a:t>node_modules</a:t>
            </a:r>
            <a:r>
              <a:rPr lang="en-US" dirty="0"/>
              <a:t>/react-scripts/</a:t>
            </a:r>
            <a:r>
              <a:rPr lang="en-US" dirty="0" err="1"/>
              <a:t>config</a:t>
            </a:r>
            <a:r>
              <a:rPr lang="en-US" dirty="0"/>
              <a:t>/webpack.config.dev.js &gt;&gt; line number 21, 102</a:t>
            </a:r>
          </a:p>
          <a:p>
            <a:r>
              <a:rPr lang="en-US" dirty="0"/>
              <a:t>@</a:t>
            </a:r>
            <a:r>
              <a:rPr lang="en-US" dirty="0" err="1"/>
              <a:t>node_modules</a:t>
            </a:r>
            <a:r>
              <a:rPr lang="en-US" dirty="0"/>
              <a:t>/react-scripts/</a:t>
            </a:r>
            <a:r>
              <a:rPr lang="en-US" dirty="0" err="1"/>
              <a:t>config</a:t>
            </a:r>
            <a:r>
              <a:rPr lang="en-US" dirty="0"/>
              <a:t>/paths.js &gt;&gt; line number 56</a:t>
            </a:r>
            <a:endParaRPr lang="en-IN" dirty="0"/>
          </a:p>
        </p:txBody>
      </p:sp>
      <p:sp>
        <p:nvSpPr>
          <p:cNvPr id="3" name="Title 2"/>
          <p:cNvSpPr>
            <a:spLocks noGrp="1"/>
          </p:cNvSpPr>
          <p:nvPr>
            <p:ph type="title"/>
          </p:nvPr>
        </p:nvSpPr>
        <p:spPr/>
        <p:txBody>
          <a:bodyPr/>
          <a:lstStyle/>
          <a:p>
            <a:r>
              <a:rPr lang="en-IN" dirty="0"/>
              <a:t>Index.js</a:t>
            </a:r>
          </a:p>
        </p:txBody>
      </p:sp>
    </p:spTree>
    <p:extLst>
      <p:ext uri="{BB962C8B-B14F-4D97-AF65-F5344CB8AC3E}">
        <p14:creationId xmlns:p14="http://schemas.microsoft.com/office/powerpoint/2010/main" val="3906814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500" t="20741" r="24167" b="15556"/>
          <a:stretch/>
        </p:blipFill>
        <p:spPr>
          <a:xfrm>
            <a:off x="2057400" y="2286000"/>
            <a:ext cx="4876800" cy="3276600"/>
          </a:xfrm>
          <a:prstGeom prst="rect">
            <a:avLst/>
          </a:prstGeom>
        </p:spPr>
      </p:pic>
      <p:sp>
        <p:nvSpPr>
          <p:cNvPr id="2" name="Title 1">
            <a:extLst>
              <a:ext uri="{FF2B5EF4-FFF2-40B4-BE49-F238E27FC236}">
                <a16:creationId xmlns:a16="http://schemas.microsoft.com/office/drawing/2014/main" id="{C9C7B443-F0DE-9896-E394-034618EBC26E}"/>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32189749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143500"/>
          </a:xfrm>
          <a:prstGeom prst="rect">
            <a:avLst/>
          </a:prstGeom>
        </p:spPr>
      </p:pic>
      <p:sp>
        <p:nvSpPr>
          <p:cNvPr id="3" name="Title 2">
            <a:extLst>
              <a:ext uri="{FF2B5EF4-FFF2-40B4-BE49-F238E27FC236}">
                <a16:creationId xmlns:a16="http://schemas.microsoft.com/office/drawing/2014/main" id="{B11024F1-12CC-7BFE-BD66-4076DE084504}"/>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127215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0" y="1066800"/>
            <a:ext cx="9144000" cy="5143500"/>
          </a:xfrm>
          <a:prstGeom prst="rect">
            <a:avLst/>
          </a:prstGeom>
        </p:spPr>
      </p:pic>
    </p:spTree>
    <p:extLst>
      <p:ext uri="{BB962C8B-B14F-4D97-AF65-F5344CB8AC3E}">
        <p14:creationId xmlns:p14="http://schemas.microsoft.com/office/powerpoint/2010/main" val="17201826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74"/>
          <a:stretch/>
        </p:blipFill>
        <p:spPr>
          <a:xfrm>
            <a:off x="0" y="1447800"/>
            <a:ext cx="9144000" cy="4933950"/>
          </a:xfrm>
          <a:prstGeom prst="rect">
            <a:avLst/>
          </a:prstGeom>
        </p:spPr>
      </p:pic>
      <p:sp>
        <p:nvSpPr>
          <p:cNvPr id="2" name="Title 1">
            <a:extLst>
              <a:ext uri="{FF2B5EF4-FFF2-40B4-BE49-F238E27FC236}">
                <a16:creationId xmlns:a16="http://schemas.microsoft.com/office/drawing/2014/main" id="{4AED51D4-3254-DEF6-4776-657E414D545F}"/>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32257399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95400"/>
            <a:ext cx="9144000" cy="5143500"/>
          </a:xfrm>
          <a:prstGeom prst="rect">
            <a:avLst/>
          </a:prstGeom>
        </p:spPr>
      </p:pic>
      <p:sp>
        <p:nvSpPr>
          <p:cNvPr id="3" name="Title 2">
            <a:extLst>
              <a:ext uri="{FF2B5EF4-FFF2-40B4-BE49-F238E27FC236}">
                <a16:creationId xmlns:a16="http://schemas.microsoft.com/office/drawing/2014/main" id="{B535FC08-AB5A-6896-0547-DD4A8D247A43}"/>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13000765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D9D3C-341F-C1D1-3C64-697AE468048C}"/>
              </a:ext>
            </a:extLst>
          </p:cNvPr>
          <p:cNvSpPr>
            <a:spLocks noGrp="1"/>
          </p:cNvSpPr>
          <p:nvPr>
            <p:ph sz="quarter" idx="12"/>
          </p:nvPr>
        </p:nvSpPr>
        <p:spPr>
          <a:xfrm>
            <a:off x="457201" y="1381124"/>
            <a:ext cx="8228012" cy="5095875"/>
          </a:xfrm>
        </p:spPr>
        <p:txBody>
          <a:bodyPr>
            <a:normAutofit/>
          </a:bodyPr>
          <a:lstStyle/>
          <a:p>
            <a:r>
              <a:rPr lang="en-US" dirty="0"/>
              <a:t>In ReactJS and Atomic Design, components can be organized into three main categories: Atoms, Molecules, and Organisms. </a:t>
            </a:r>
          </a:p>
          <a:p>
            <a:r>
              <a:rPr lang="en-US" dirty="0"/>
              <a:t>This pattern helps in building reusable and scalable UI components in a structured and hierarchical way. </a:t>
            </a:r>
          </a:p>
          <a:p>
            <a:r>
              <a:rPr lang="en-US" dirty="0"/>
              <a:t>1. Atoms are the simplest, most fundamental building blocks in our application. </a:t>
            </a:r>
          </a:p>
          <a:p>
            <a:r>
              <a:rPr lang="en-US" dirty="0"/>
              <a:t>They represent the smallest and most basic UI components that cannot be broken down any further.</a:t>
            </a:r>
          </a:p>
          <a:p>
            <a:r>
              <a:rPr lang="en-US" dirty="0"/>
              <a:t>They often correspond to basic HTML elements like buttons, inputs, labels, etc.</a:t>
            </a:r>
            <a:endParaRPr lang="en-IN" dirty="0"/>
          </a:p>
        </p:txBody>
      </p:sp>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spTree>
    <p:extLst>
      <p:ext uri="{BB962C8B-B14F-4D97-AF65-F5344CB8AC3E}">
        <p14:creationId xmlns:p14="http://schemas.microsoft.com/office/powerpoint/2010/main" val="1010725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D9D3C-341F-C1D1-3C64-697AE468048C}"/>
              </a:ext>
            </a:extLst>
          </p:cNvPr>
          <p:cNvSpPr>
            <a:spLocks noGrp="1"/>
          </p:cNvSpPr>
          <p:nvPr>
            <p:ph sz="quarter" idx="12"/>
          </p:nvPr>
        </p:nvSpPr>
        <p:spPr>
          <a:xfrm>
            <a:off x="457201" y="1381125"/>
            <a:ext cx="8228012" cy="2657476"/>
          </a:xfrm>
        </p:spPr>
        <p:txBody>
          <a:bodyPr>
            <a:normAutofit/>
          </a:bodyPr>
          <a:lstStyle/>
          <a:p>
            <a:r>
              <a:rPr lang="en-US" dirty="0"/>
              <a:t>Examples of Atoms:</a:t>
            </a:r>
          </a:p>
          <a:p>
            <a:pPr lvl="1"/>
            <a:r>
              <a:rPr lang="en-US" dirty="0"/>
              <a:t>A button component (Button)</a:t>
            </a:r>
          </a:p>
          <a:p>
            <a:pPr lvl="1"/>
            <a:r>
              <a:rPr lang="en-US" dirty="0"/>
              <a:t>A label (Label)</a:t>
            </a:r>
          </a:p>
          <a:p>
            <a:pPr lvl="1"/>
            <a:r>
              <a:rPr lang="en-US" dirty="0"/>
              <a:t>An input field (</a:t>
            </a:r>
            <a:r>
              <a:rPr lang="en-US" dirty="0" err="1"/>
              <a:t>TextField</a:t>
            </a:r>
            <a:r>
              <a:rPr lang="en-US" dirty="0"/>
              <a:t>)</a:t>
            </a:r>
          </a:p>
          <a:p>
            <a:pPr lvl="1"/>
            <a:r>
              <a:rPr lang="en-US" dirty="0"/>
              <a:t>Icons (Icon)</a:t>
            </a:r>
          </a:p>
          <a:p>
            <a:pPr lvl="1"/>
            <a:r>
              <a:rPr lang="en-US" dirty="0"/>
              <a:t>Text elements like headings (Heading, Text)</a:t>
            </a:r>
            <a:endParaRPr lang="en-IN" dirty="0"/>
          </a:p>
        </p:txBody>
      </p:sp>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pic>
        <p:nvPicPr>
          <p:cNvPr id="5" name="Picture 4">
            <a:extLst>
              <a:ext uri="{FF2B5EF4-FFF2-40B4-BE49-F238E27FC236}">
                <a16:creationId xmlns:a16="http://schemas.microsoft.com/office/drawing/2014/main" id="{4DFA4631-8E15-81F3-9119-F965280840BC}"/>
              </a:ext>
            </a:extLst>
          </p:cNvPr>
          <p:cNvPicPr>
            <a:picLocks noChangeAspect="1"/>
          </p:cNvPicPr>
          <p:nvPr/>
        </p:nvPicPr>
        <p:blipFill>
          <a:blip r:embed="rId2"/>
          <a:stretch>
            <a:fillRect/>
          </a:stretch>
        </p:blipFill>
        <p:spPr>
          <a:xfrm>
            <a:off x="1238976" y="4038601"/>
            <a:ext cx="6649378" cy="2791215"/>
          </a:xfrm>
          <a:prstGeom prst="rect">
            <a:avLst/>
          </a:prstGeom>
        </p:spPr>
      </p:pic>
    </p:spTree>
    <p:extLst>
      <p:ext uri="{BB962C8B-B14F-4D97-AF65-F5344CB8AC3E}">
        <p14:creationId xmlns:p14="http://schemas.microsoft.com/office/powerpoint/2010/main" val="173446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D9D3C-341F-C1D1-3C64-697AE468048C}"/>
              </a:ext>
            </a:extLst>
          </p:cNvPr>
          <p:cNvSpPr>
            <a:spLocks noGrp="1"/>
          </p:cNvSpPr>
          <p:nvPr>
            <p:ph sz="quarter" idx="12"/>
          </p:nvPr>
        </p:nvSpPr>
        <p:spPr>
          <a:xfrm>
            <a:off x="457201" y="1381124"/>
            <a:ext cx="8228012" cy="5172075"/>
          </a:xfrm>
        </p:spPr>
        <p:txBody>
          <a:bodyPr>
            <a:normAutofit/>
          </a:bodyPr>
          <a:lstStyle/>
          <a:p>
            <a:r>
              <a:rPr lang="en-US" dirty="0"/>
              <a:t>Molecules are formed by combining two or more atoms. </a:t>
            </a:r>
          </a:p>
          <a:p>
            <a:r>
              <a:rPr lang="en-US" dirty="0"/>
              <a:t>They are slightly more complex than atoms but are still  simple and often represent small, reusable components that encapsulate specific functionality.</a:t>
            </a:r>
          </a:p>
          <a:p>
            <a:r>
              <a:rPr lang="en-US" dirty="0"/>
              <a:t>Examples of Molecules: </a:t>
            </a:r>
          </a:p>
          <a:p>
            <a:pPr lvl="1"/>
            <a:r>
              <a:rPr lang="en-US" dirty="0"/>
              <a:t>A form input field with a label and error message (combining atoms like Label, Input, </a:t>
            </a:r>
            <a:r>
              <a:rPr lang="en-US" dirty="0" err="1"/>
              <a:t>ErrorMessage</a:t>
            </a:r>
            <a:r>
              <a:rPr lang="en-US" dirty="0"/>
              <a:t>)</a:t>
            </a:r>
          </a:p>
          <a:p>
            <a:pPr lvl="1"/>
            <a:r>
              <a:rPr lang="en-US" dirty="0"/>
              <a:t>A search bar (Input + Button)</a:t>
            </a:r>
          </a:p>
          <a:p>
            <a:pPr lvl="1"/>
            <a:r>
              <a:rPr lang="en-US" dirty="0"/>
              <a:t>A card with text and an image (Image + Text)</a:t>
            </a:r>
            <a:endParaRPr lang="en-IN" dirty="0"/>
          </a:p>
        </p:txBody>
      </p:sp>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spTree>
    <p:extLst>
      <p:ext uri="{BB962C8B-B14F-4D97-AF65-F5344CB8AC3E}">
        <p14:creationId xmlns:p14="http://schemas.microsoft.com/office/powerpoint/2010/main" val="11097337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pic>
        <p:nvPicPr>
          <p:cNvPr id="7" name="Picture 6">
            <a:extLst>
              <a:ext uri="{FF2B5EF4-FFF2-40B4-BE49-F238E27FC236}">
                <a16:creationId xmlns:a16="http://schemas.microsoft.com/office/drawing/2014/main" id="{BDD5E14B-BF00-9D2E-ABEE-EB912F2632A0}"/>
              </a:ext>
            </a:extLst>
          </p:cNvPr>
          <p:cNvPicPr>
            <a:picLocks noChangeAspect="1"/>
          </p:cNvPicPr>
          <p:nvPr/>
        </p:nvPicPr>
        <p:blipFill>
          <a:blip r:embed="rId2"/>
          <a:stretch>
            <a:fillRect/>
          </a:stretch>
        </p:blipFill>
        <p:spPr>
          <a:xfrm>
            <a:off x="838200" y="1447800"/>
            <a:ext cx="7182852" cy="4801270"/>
          </a:xfrm>
          <a:prstGeom prst="rect">
            <a:avLst/>
          </a:prstGeom>
        </p:spPr>
      </p:pic>
    </p:spTree>
    <p:extLst>
      <p:ext uri="{BB962C8B-B14F-4D97-AF65-F5344CB8AC3E}">
        <p14:creationId xmlns:p14="http://schemas.microsoft.com/office/powerpoint/2010/main" val="4195583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3C1AED-58E3-94F0-2129-BCBCC946677B}"/>
              </a:ext>
            </a:extLst>
          </p:cNvPr>
          <p:cNvSpPr>
            <a:spLocks noGrp="1"/>
          </p:cNvSpPr>
          <p:nvPr>
            <p:ph sz="quarter" idx="12"/>
          </p:nvPr>
        </p:nvSpPr>
        <p:spPr>
          <a:xfrm>
            <a:off x="457201" y="1381124"/>
            <a:ext cx="8228012" cy="5172075"/>
          </a:xfrm>
        </p:spPr>
        <p:txBody>
          <a:bodyPr>
            <a:normAutofit fontScale="92500"/>
          </a:bodyPr>
          <a:lstStyle/>
          <a:p>
            <a:r>
              <a:rPr lang="en-US" dirty="0"/>
              <a:t>Organisms are more complex UI components that consist of molecules and/or atoms working together to form a relatively distinct section of the interface. </a:t>
            </a:r>
          </a:p>
          <a:p>
            <a:r>
              <a:rPr lang="en-US" dirty="0"/>
              <a:t>They represent larger and more complex UI sections, like headers, forms, or cards with multiple functionalities.</a:t>
            </a:r>
          </a:p>
          <a:p>
            <a:r>
              <a:rPr lang="en-US" dirty="0"/>
              <a:t>Examples of Organisms:</a:t>
            </a:r>
          </a:p>
          <a:p>
            <a:pPr lvl="1"/>
            <a:r>
              <a:rPr lang="en-US" dirty="0"/>
              <a:t>A navbar that includes multiple links, search bars, and user profile components (composed of molecules like </a:t>
            </a:r>
            <a:r>
              <a:rPr lang="en-US" dirty="0" err="1"/>
              <a:t>SearchBar</a:t>
            </a:r>
            <a:r>
              <a:rPr lang="en-US" dirty="0"/>
              <a:t>, </a:t>
            </a:r>
            <a:r>
              <a:rPr lang="en-US" dirty="0" err="1"/>
              <a:t>NavLink</a:t>
            </a:r>
            <a:r>
              <a:rPr lang="en-US" dirty="0"/>
              <a:t>, </a:t>
            </a:r>
            <a:r>
              <a:rPr lang="en-US" dirty="0" err="1"/>
              <a:t>UserAvatar</a:t>
            </a:r>
            <a:r>
              <a:rPr lang="en-US" dirty="0"/>
              <a:t>)</a:t>
            </a:r>
          </a:p>
          <a:p>
            <a:pPr lvl="1"/>
            <a:r>
              <a:rPr lang="en-US" dirty="0"/>
              <a:t>A user profile section that includes an image, name, and contact information</a:t>
            </a:r>
          </a:p>
          <a:p>
            <a:pPr lvl="1"/>
            <a:r>
              <a:rPr lang="en-US" dirty="0"/>
              <a:t>A complete form with various input fields, buttons, and labels</a:t>
            </a:r>
            <a:endParaRPr lang="en-IN" dirty="0"/>
          </a:p>
        </p:txBody>
      </p:sp>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spTree>
    <p:extLst>
      <p:ext uri="{BB962C8B-B14F-4D97-AF65-F5344CB8AC3E}">
        <p14:creationId xmlns:p14="http://schemas.microsoft.com/office/powerpoint/2010/main" val="26161909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ECAA-6CCA-2AB4-8A99-DE12586A9C77}"/>
              </a:ext>
            </a:extLst>
          </p:cNvPr>
          <p:cNvSpPr>
            <a:spLocks noGrp="1"/>
          </p:cNvSpPr>
          <p:nvPr>
            <p:ph type="title"/>
          </p:nvPr>
        </p:nvSpPr>
        <p:spPr/>
        <p:txBody>
          <a:bodyPr/>
          <a:lstStyle/>
          <a:p>
            <a:r>
              <a:rPr lang="en-IN" dirty="0"/>
              <a:t>Atoms, Molecules and Organisms</a:t>
            </a:r>
          </a:p>
        </p:txBody>
      </p:sp>
      <p:pic>
        <p:nvPicPr>
          <p:cNvPr id="7" name="Picture 6">
            <a:extLst>
              <a:ext uri="{FF2B5EF4-FFF2-40B4-BE49-F238E27FC236}">
                <a16:creationId xmlns:a16="http://schemas.microsoft.com/office/drawing/2014/main" id="{66140F86-84FD-375C-D85F-DCC0BBF692F5}"/>
              </a:ext>
            </a:extLst>
          </p:cNvPr>
          <p:cNvPicPr>
            <a:picLocks noChangeAspect="1"/>
          </p:cNvPicPr>
          <p:nvPr/>
        </p:nvPicPr>
        <p:blipFill>
          <a:blip r:embed="rId2"/>
          <a:stretch>
            <a:fillRect/>
          </a:stretch>
        </p:blipFill>
        <p:spPr>
          <a:xfrm>
            <a:off x="362428" y="1371600"/>
            <a:ext cx="8468907" cy="5125165"/>
          </a:xfrm>
          <a:prstGeom prst="rect">
            <a:avLst/>
          </a:prstGeom>
        </p:spPr>
      </p:pic>
    </p:spTree>
    <p:extLst>
      <p:ext uri="{BB962C8B-B14F-4D97-AF65-F5344CB8AC3E}">
        <p14:creationId xmlns:p14="http://schemas.microsoft.com/office/powerpoint/2010/main" val="2358617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0570-5BD9-8E31-FD95-1D0BD6FB28CC}"/>
              </a:ext>
            </a:extLst>
          </p:cNvPr>
          <p:cNvSpPr>
            <a:spLocks noGrp="1"/>
          </p:cNvSpPr>
          <p:nvPr>
            <p:ph type="title"/>
          </p:nvPr>
        </p:nvSpPr>
        <p:spPr/>
        <p:txBody>
          <a:bodyPr/>
          <a:lstStyle/>
          <a:p>
            <a:r>
              <a:rPr lang="en-IN" dirty="0" err="1"/>
              <a:t>Recaptcha</a:t>
            </a:r>
            <a:r>
              <a:rPr lang="en-IN" dirty="0"/>
              <a:t> Admin Console</a:t>
            </a:r>
          </a:p>
        </p:txBody>
      </p:sp>
      <p:pic>
        <p:nvPicPr>
          <p:cNvPr id="4" name="Picture 3">
            <a:extLst>
              <a:ext uri="{FF2B5EF4-FFF2-40B4-BE49-F238E27FC236}">
                <a16:creationId xmlns:a16="http://schemas.microsoft.com/office/drawing/2014/main" id="{8101A8F7-C98E-B396-E93F-41E7662CBF1C}"/>
              </a:ext>
            </a:extLst>
          </p:cNvPr>
          <p:cNvPicPr>
            <a:picLocks noChangeAspect="1"/>
          </p:cNvPicPr>
          <p:nvPr/>
        </p:nvPicPr>
        <p:blipFill>
          <a:blip r:embed="rId2"/>
          <a:stretch>
            <a:fillRect/>
          </a:stretch>
        </p:blipFill>
        <p:spPr>
          <a:xfrm>
            <a:off x="24882" y="1295400"/>
            <a:ext cx="9119118" cy="5091015"/>
          </a:xfrm>
          <a:prstGeom prst="rect">
            <a:avLst/>
          </a:prstGeom>
        </p:spPr>
      </p:pic>
      <p:sp>
        <p:nvSpPr>
          <p:cNvPr id="5" name="TextBox 4">
            <a:extLst>
              <a:ext uri="{FF2B5EF4-FFF2-40B4-BE49-F238E27FC236}">
                <a16:creationId xmlns:a16="http://schemas.microsoft.com/office/drawing/2014/main" id="{1C8D2F3F-6AA4-87F6-CB1A-45D0E8964F69}"/>
              </a:ext>
            </a:extLst>
          </p:cNvPr>
          <p:cNvSpPr txBox="1"/>
          <p:nvPr/>
        </p:nvSpPr>
        <p:spPr>
          <a:xfrm>
            <a:off x="3429000" y="4191000"/>
            <a:ext cx="5485220" cy="369332"/>
          </a:xfrm>
          <a:prstGeom prst="rect">
            <a:avLst/>
          </a:prstGeom>
          <a:noFill/>
        </p:spPr>
        <p:txBody>
          <a:bodyPr wrap="none" rtlCol="0">
            <a:spAutoFit/>
          </a:bodyPr>
          <a:lstStyle/>
          <a:p>
            <a:r>
              <a:rPr lang="en-IN" b="1" dirty="0">
                <a:solidFill>
                  <a:srgbClr val="FF0000"/>
                </a:solidFill>
              </a:rPr>
              <a:t>https://www.google.com/recaptcha/admin/create</a:t>
            </a:r>
          </a:p>
        </p:txBody>
      </p:sp>
    </p:spTree>
    <p:extLst>
      <p:ext uri="{BB962C8B-B14F-4D97-AF65-F5344CB8AC3E}">
        <p14:creationId xmlns:p14="http://schemas.microsoft.com/office/powerpoint/2010/main" val="28303999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0570-5BD9-8E31-FD95-1D0BD6FB28CC}"/>
              </a:ext>
            </a:extLst>
          </p:cNvPr>
          <p:cNvSpPr>
            <a:spLocks noGrp="1"/>
          </p:cNvSpPr>
          <p:nvPr>
            <p:ph type="title"/>
          </p:nvPr>
        </p:nvSpPr>
        <p:spPr/>
        <p:txBody>
          <a:bodyPr/>
          <a:lstStyle/>
          <a:p>
            <a:r>
              <a:rPr lang="en-IN" dirty="0" err="1"/>
              <a:t>Recaptcha</a:t>
            </a:r>
            <a:r>
              <a:rPr lang="en-IN" dirty="0"/>
              <a:t> Admin Console</a:t>
            </a:r>
          </a:p>
        </p:txBody>
      </p:sp>
      <p:pic>
        <p:nvPicPr>
          <p:cNvPr id="6" name="Picture 5">
            <a:extLst>
              <a:ext uri="{FF2B5EF4-FFF2-40B4-BE49-F238E27FC236}">
                <a16:creationId xmlns:a16="http://schemas.microsoft.com/office/drawing/2014/main" id="{6F9D35F5-AA49-9BEC-2F76-78326AF4091A}"/>
              </a:ext>
            </a:extLst>
          </p:cNvPr>
          <p:cNvPicPr>
            <a:picLocks noChangeAspect="1"/>
          </p:cNvPicPr>
          <p:nvPr/>
        </p:nvPicPr>
        <p:blipFill>
          <a:blip r:embed="rId2"/>
          <a:srcRect l="2364" r="2636"/>
          <a:stretch/>
        </p:blipFill>
        <p:spPr>
          <a:xfrm>
            <a:off x="228599" y="1828800"/>
            <a:ext cx="8686801" cy="4021864"/>
          </a:xfrm>
          <a:prstGeom prst="rect">
            <a:avLst/>
          </a:prstGeom>
        </p:spPr>
      </p:pic>
    </p:spTree>
    <p:extLst>
      <p:ext uri="{BB962C8B-B14F-4D97-AF65-F5344CB8AC3E}">
        <p14:creationId xmlns:p14="http://schemas.microsoft.com/office/powerpoint/2010/main" val="161888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70000" lnSpcReduction="20000"/>
          </a:bodyPr>
          <a:lstStyle/>
          <a:p>
            <a:r>
              <a:rPr lang="en-US" b="1" dirty="0"/>
              <a:t>Efficiency: </a:t>
            </a:r>
          </a:p>
          <a:p>
            <a:pPr lvl="1"/>
            <a:r>
              <a:rPr lang="en-US" dirty="0"/>
              <a:t>With the use of pre-built patterns and functions, the development of the applications became easy. </a:t>
            </a:r>
          </a:p>
          <a:p>
            <a:pPr lvl="1"/>
            <a:r>
              <a:rPr lang="en-US" dirty="0"/>
              <a:t>The projects which used to take months to develop can now be developed in very less time. </a:t>
            </a:r>
          </a:p>
          <a:p>
            <a:pPr lvl="1"/>
            <a:r>
              <a:rPr lang="en-US" dirty="0"/>
              <a:t>This increased the efficiency as well as reduced the time and effort involved.</a:t>
            </a:r>
          </a:p>
          <a:p>
            <a:r>
              <a:rPr lang="en-US" b="1" dirty="0"/>
              <a:t>Security: </a:t>
            </a:r>
          </a:p>
          <a:p>
            <a:pPr lvl="1"/>
            <a:r>
              <a:rPr lang="en-US" dirty="0"/>
              <a:t>As JavaScript is an open-source community, its top frameworks have strong security arrangements. </a:t>
            </a:r>
          </a:p>
          <a:p>
            <a:pPr lvl="1"/>
            <a:r>
              <a:rPr lang="en-US" dirty="0"/>
              <a:t>Frameworks are supported by these large communities in which, the members and the users can also act as testers. </a:t>
            </a:r>
          </a:p>
          <a:p>
            <a:pPr lvl="1"/>
            <a:r>
              <a:rPr lang="en-US" dirty="0"/>
              <a:t>This increases the chances of detecting any kind of backdoor or bug present in the framework. </a:t>
            </a:r>
          </a:p>
          <a:p>
            <a:pPr lvl="1"/>
            <a:r>
              <a:rPr lang="en-US" dirty="0"/>
              <a:t>It provides better security at less cost.</a:t>
            </a:r>
          </a:p>
          <a:p>
            <a:r>
              <a:rPr lang="en-US" b="1" dirty="0"/>
              <a:t>Cost Reduction:</a:t>
            </a:r>
            <a:r>
              <a:rPr lang="en-US" dirty="0"/>
              <a:t> </a:t>
            </a:r>
          </a:p>
          <a:p>
            <a:pPr lvl="1"/>
            <a:r>
              <a:rPr lang="en-US" dirty="0"/>
              <a:t>JavaScript Frameworks are free for public use as they are open source. </a:t>
            </a:r>
          </a:p>
          <a:p>
            <a:pPr lvl="1"/>
            <a:r>
              <a:rPr lang="en-US" dirty="0"/>
              <a:t>So, when we develop a web application using these frameworks, the overall cost of the application is much lesser.</a:t>
            </a:r>
          </a:p>
          <a:p>
            <a:endParaRPr lang="en-IN" dirty="0"/>
          </a:p>
        </p:txBody>
      </p:sp>
      <p:sp>
        <p:nvSpPr>
          <p:cNvPr id="3" name="Title 2"/>
          <p:cNvSpPr>
            <a:spLocks noGrp="1"/>
          </p:cNvSpPr>
          <p:nvPr>
            <p:ph type="title"/>
          </p:nvPr>
        </p:nvSpPr>
        <p:spPr/>
        <p:txBody>
          <a:bodyPr/>
          <a:lstStyle/>
          <a:p>
            <a:r>
              <a:rPr lang="en-US" b="0" dirty="0"/>
              <a:t>Advantages of JavaScript Frameworks</a:t>
            </a:r>
            <a:endParaRPr lang="en-IN" dirty="0"/>
          </a:p>
        </p:txBody>
      </p:sp>
    </p:spTree>
    <p:extLst>
      <p:ext uri="{BB962C8B-B14F-4D97-AF65-F5344CB8AC3E}">
        <p14:creationId xmlns:p14="http://schemas.microsoft.com/office/powerpoint/2010/main" val="8813889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0570-5BD9-8E31-FD95-1D0BD6FB28CC}"/>
              </a:ext>
            </a:extLst>
          </p:cNvPr>
          <p:cNvSpPr>
            <a:spLocks noGrp="1"/>
          </p:cNvSpPr>
          <p:nvPr>
            <p:ph type="title"/>
          </p:nvPr>
        </p:nvSpPr>
        <p:spPr/>
        <p:txBody>
          <a:bodyPr/>
          <a:lstStyle/>
          <a:p>
            <a:r>
              <a:rPr lang="en-IN" dirty="0" err="1"/>
              <a:t>Recaptcha</a:t>
            </a:r>
            <a:r>
              <a:rPr lang="en-IN" dirty="0"/>
              <a:t> Admin Console</a:t>
            </a:r>
          </a:p>
        </p:txBody>
      </p:sp>
      <p:pic>
        <p:nvPicPr>
          <p:cNvPr id="7" name="Picture 6">
            <a:extLst>
              <a:ext uri="{FF2B5EF4-FFF2-40B4-BE49-F238E27FC236}">
                <a16:creationId xmlns:a16="http://schemas.microsoft.com/office/drawing/2014/main" id="{A067D766-2675-EA81-7FAD-C44743F7FE9C}"/>
              </a:ext>
            </a:extLst>
          </p:cNvPr>
          <p:cNvPicPr>
            <a:picLocks noChangeAspect="1"/>
          </p:cNvPicPr>
          <p:nvPr/>
        </p:nvPicPr>
        <p:blipFill>
          <a:blip r:embed="rId2"/>
          <a:srcRect l="2751" t="20344" r="7517" b="5581"/>
          <a:stretch/>
        </p:blipFill>
        <p:spPr>
          <a:xfrm>
            <a:off x="481251" y="1905000"/>
            <a:ext cx="8205261" cy="3810000"/>
          </a:xfrm>
          <a:prstGeom prst="rect">
            <a:avLst/>
          </a:prstGeom>
        </p:spPr>
      </p:pic>
    </p:spTree>
    <p:extLst>
      <p:ext uri="{BB962C8B-B14F-4D97-AF65-F5344CB8AC3E}">
        <p14:creationId xmlns:p14="http://schemas.microsoft.com/office/powerpoint/2010/main" val="649400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0570-5BD9-8E31-FD95-1D0BD6FB28CC}"/>
              </a:ext>
            </a:extLst>
          </p:cNvPr>
          <p:cNvSpPr>
            <a:spLocks noGrp="1"/>
          </p:cNvSpPr>
          <p:nvPr>
            <p:ph type="title"/>
          </p:nvPr>
        </p:nvSpPr>
        <p:spPr/>
        <p:txBody>
          <a:bodyPr/>
          <a:lstStyle/>
          <a:p>
            <a:r>
              <a:rPr lang="en-IN" dirty="0" err="1"/>
              <a:t>Recaptcha</a:t>
            </a:r>
            <a:r>
              <a:rPr lang="en-IN" dirty="0"/>
              <a:t> HTML Content Security Policy</a:t>
            </a:r>
          </a:p>
        </p:txBody>
      </p:sp>
      <p:pic>
        <p:nvPicPr>
          <p:cNvPr id="4" name="Picture 3">
            <a:extLst>
              <a:ext uri="{FF2B5EF4-FFF2-40B4-BE49-F238E27FC236}">
                <a16:creationId xmlns:a16="http://schemas.microsoft.com/office/drawing/2014/main" id="{EF060006-3BE2-C27D-0996-9E6DA7603D90}"/>
              </a:ext>
            </a:extLst>
          </p:cNvPr>
          <p:cNvPicPr>
            <a:picLocks noChangeAspect="1"/>
          </p:cNvPicPr>
          <p:nvPr/>
        </p:nvPicPr>
        <p:blipFill>
          <a:blip r:embed="rId2"/>
          <a:stretch>
            <a:fillRect/>
          </a:stretch>
        </p:blipFill>
        <p:spPr>
          <a:xfrm>
            <a:off x="-27992" y="2127380"/>
            <a:ext cx="9144000" cy="330238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A6DB294-BB0D-E603-EFCA-924A6D13C1D4}"/>
                  </a:ext>
                </a:extLst>
              </p14:cNvPr>
              <p14:cNvContentPartPr/>
              <p14:nvPr/>
            </p14:nvContentPartPr>
            <p14:xfrm>
              <a:off x="-96833" y="2937350"/>
              <a:ext cx="1159920" cy="385560"/>
            </p14:xfrm>
          </p:contentPart>
        </mc:Choice>
        <mc:Fallback xmlns="">
          <p:pic>
            <p:nvPicPr>
              <p:cNvPr id="5" name="Ink 4">
                <a:extLst>
                  <a:ext uri="{FF2B5EF4-FFF2-40B4-BE49-F238E27FC236}">
                    <a16:creationId xmlns:a16="http://schemas.microsoft.com/office/drawing/2014/main" id="{0A6DB294-BB0D-E603-EFCA-924A6D13C1D4}"/>
                  </a:ext>
                </a:extLst>
              </p:cNvPr>
              <p:cNvPicPr/>
              <p:nvPr/>
            </p:nvPicPr>
            <p:blipFill>
              <a:blip r:embed="rId4"/>
              <a:stretch>
                <a:fillRect/>
              </a:stretch>
            </p:blipFill>
            <p:spPr>
              <a:xfrm>
                <a:off x="-102953" y="2931230"/>
                <a:ext cx="11721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5DE197E-B091-525F-BAD0-36A2EB398020}"/>
                  </a:ext>
                </a:extLst>
              </p14:cNvPr>
              <p14:cNvContentPartPr/>
              <p14:nvPr/>
            </p14:nvContentPartPr>
            <p14:xfrm>
              <a:off x="89287" y="5159630"/>
              <a:ext cx="4326120" cy="406080"/>
            </p14:xfrm>
          </p:contentPart>
        </mc:Choice>
        <mc:Fallback xmlns="">
          <p:pic>
            <p:nvPicPr>
              <p:cNvPr id="6" name="Ink 5">
                <a:extLst>
                  <a:ext uri="{FF2B5EF4-FFF2-40B4-BE49-F238E27FC236}">
                    <a16:creationId xmlns:a16="http://schemas.microsoft.com/office/drawing/2014/main" id="{95DE197E-B091-525F-BAD0-36A2EB398020}"/>
                  </a:ext>
                </a:extLst>
              </p:cNvPr>
              <p:cNvPicPr/>
              <p:nvPr/>
            </p:nvPicPr>
            <p:blipFill>
              <a:blip r:embed="rId6"/>
              <a:stretch>
                <a:fillRect/>
              </a:stretch>
            </p:blipFill>
            <p:spPr>
              <a:xfrm>
                <a:off x="83167" y="5153510"/>
                <a:ext cx="4338360" cy="418320"/>
              </a:xfrm>
              <a:prstGeom prst="rect">
                <a:avLst/>
              </a:prstGeom>
            </p:spPr>
          </p:pic>
        </mc:Fallback>
      </mc:AlternateContent>
    </p:spTree>
    <p:extLst>
      <p:ext uri="{BB962C8B-B14F-4D97-AF65-F5344CB8AC3E}">
        <p14:creationId xmlns:p14="http://schemas.microsoft.com/office/powerpoint/2010/main" val="932804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9E6FF-B15F-065E-0ECF-0B3A3A53874D}"/>
              </a:ext>
            </a:extLst>
          </p:cNvPr>
          <p:cNvSpPr>
            <a:spLocks noGrp="1"/>
          </p:cNvSpPr>
          <p:nvPr>
            <p:ph sz="quarter" idx="12"/>
          </p:nvPr>
        </p:nvSpPr>
        <p:spPr/>
        <p:txBody>
          <a:bodyPr/>
          <a:lstStyle/>
          <a:p>
            <a:r>
              <a:rPr lang="en-US" dirty="0"/>
              <a:t>In React, Hooks gives functional components access to use the states and manage side effects. </a:t>
            </a:r>
          </a:p>
          <a:p>
            <a:r>
              <a:rPr lang="en-US" dirty="0"/>
              <a:t>They were introduced to React 16.8. </a:t>
            </a:r>
          </a:p>
          <a:p>
            <a:r>
              <a:rPr lang="en-US" dirty="0"/>
              <a:t>They let developers use state and other React features without writing a class </a:t>
            </a:r>
          </a:p>
          <a:p>
            <a:r>
              <a:rPr lang="en-US" dirty="0"/>
              <a:t>For example, The state of a component It is important to note that hooks are not used inside the classes.</a:t>
            </a:r>
            <a:endParaRPr lang="en-IN" dirty="0"/>
          </a:p>
        </p:txBody>
      </p:sp>
      <p:sp>
        <p:nvSpPr>
          <p:cNvPr id="2" name="Title 1">
            <a:extLst>
              <a:ext uri="{FF2B5EF4-FFF2-40B4-BE49-F238E27FC236}">
                <a16:creationId xmlns:a16="http://schemas.microsoft.com/office/drawing/2014/main" id="{0864C61C-6769-8B0A-010A-A6C4BDD7F23C}"/>
              </a:ext>
            </a:extLst>
          </p:cNvPr>
          <p:cNvSpPr>
            <a:spLocks noGrp="1"/>
          </p:cNvSpPr>
          <p:nvPr>
            <p:ph type="title"/>
          </p:nvPr>
        </p:nvSpPr>
        <p:spPr/>
        <p:txBody>
          <a:bodyPr/>
          <a:lstStyle/>
          <a:p>
            <a:r>
              <a:rPr lang="en-IN" dirty="0"/>
              <a:t>React Hook</a:t>
            </a:r>
          </a:p>
        </p:txBody>
      </p:sp>
    </p:spTree>
    <p:extLst>
      <p:ext uri="{BB962C8B-B14F-4D97-AF65-F5344CB8AC3E}">
        <p14:creationId xmlns:p14="http://schemas.microsoft.com/office/powerpoint/2010/main" val="1228070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3895F-6C2D-6F00-5704-7FB07DF124EB}"/>
              </a:ext>
            </a:extLst>
          </p:cNvPr>
          <p:cNvSpPr>
            <a:spLocks noGrp="1"/>
          </p:cNvSpPr>
          <p:nvPr>
            <p:ph sz="quarter" idx="12"/>
          </p:nvPr>
        </p:nvSpPr>
        <p:spPr/>
        <p:txBody>
          <a:bodyPr/>
          <a:lstStyle/>
          <a:p>
            <a:r>
              <a:rPr lang="en-US" dirty="0"/>
              <a:t>If you have created a function component in React and later need to add state to it, you used to have to convert it to a class component. </a:t>
            </a:r>
          </a:p>
          <a:p>
            <a:r>
              <a:rPr lang="en-US" dirty="0"/>
              <a:t>However, you can now use a Hook within the existing function component to add a state. </a:t>
            </a:r>
          </a:p>
          <a:p>
            <a:r>
              <a:rPr lang="en-US" dirty="0"/>
              <a:t>This way, you can avoid having to rewrite your code as a class component.</a:t>
            </a:r>
            <a:endParaRPr lang="en-IN" dirty="0"/>
          </a:p>
        </p:txBody>
      </p:sp>
      <p:sp>
        <p:nvSpPr>
          <p:cNvPr id="3" name="Title 2">
            <a:extLst>
              <a:ext uri="{FF2B5EF4-FFF2-40B4-BE49-F238E27FC236}">
                <a16:creationId xmlns:a16="http://schemas.microsoft.com/office/drawing/2014/main" id="{19FD60E4-9C80-571C-8A17-F150C52FDC7E}"/>
              </a:ext>
            </a:extLst>
          </p:cNvPr>
          <p:cNvSpPr>
            <a:spLocks noGrp="1"/>
          </p:cNvSpPr>
          <p:nvPr>
            <p:ph type="title"/>
          </p:nvPr>
        </p:nvSpPr>
        <p:spPr/>
        <p:txBody>
          <a:bodyPr/>
          <a:lstStyle/>
          <a:p>
            <a:r>
              <a:rPr lang="en-US" dirty="0"/>
              <a:t>When to use React Hooks</a:t>
            </a:r>
            <a:endParaRPr lang="en-IN" dirty="0"/>
          </a:p>
        </p:txBody>
      </p:sp>
    </p:spTree>
    <p:extLst>
      <p:ext uri="{BB962C8B-B14F-4D97-AF65-F5344CB8AC3E}">
        <p14:creationId xmlns:p14="http://schemas.microsoft.com/office/powerpoint/2010/main" val="20762448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4F856D-CEA4-C059-A145-7B544EE1ED99}"/>
              </a:ext>
            </a:extLst>
          </p:cNvPr>
          <p:cNvSpPr>
            <a:spLocks noGrp="1"/>
          </p:cNvSpPr>
          <p:nvPr>
            <p:ph sz="quarter" idx="12"/>
          </p:nvPr>
        </p:nvSpPr>
        <p:spPr/>
        <p:txBody>
          <a:bodyPr/>
          <a:lstStyle/>
          <a:p>
            <a:r>
              <a:rPr lang="en-US" dirty="0"/>
              <a:t>The Built-in React Hooks are:</a:t>
            </a:r>
          </a:p>
          <a:p>
            <a:pPr lvl="1"/>
            <a:r>
              <a:rPr lang="en-US" dirty="0"/>
              <a:t>State Hooks</a:t>
            </a:r>
          </a:p>
          <a:p>
            <a:pPr lvl="1"/>
            <a:r>
              <a:rPr lang="en-US" dirty="0"/>
              <a:t>Context Hooks</a:t>
            </a:r>
          </a:p>
          <a:p>
            <a:pPr lvl="1"/>
            <a:r>
              <a:rPr lang="en-US" dirty="0"/>
              <a:t>Ref Hooks</a:t>
            </a:r>
          </a:p>
          <a:p>
            <a:pPr lvl="1"/>
            <a:r>
              <a:rPr lang="en-US" dirty="0"/>
              <a:t>Effect Hooks</a:t>
            </a:r>
          </a:p>
          <a:p>
            <a:pPr lvl="1"/>
            <a:r>
              <a:rPr lang="en-US" dirty="0"/>
              <a:t>Performance Hooks</a:t>
            </a:r>
          </a:p>
          <a:p>
            <a:pPr lvl="1"/>
            <a:r>
              <a:rPr lang="en-US" dirty="0"/>
              <a:t>Resource Hooks</a:t>
            </a:r>
          </a:p>
          <a:p>
            <a:pPr lvl="1"/>
            <a:r>
              <a:rPr lang="en-US" dirty="0"/>
              <a:t>Other Hooks</a:t>
            </a:r>
            <a:endParaRPr lang="en-IN" dirty="0"/>
          </a:p>
        </p:txBody>
      </p:sp>
      <p:sp>
        <p:nvSpPr>
          <p:cNvPr id="3" name="Title 2">
            <a:extLst>
              <a:ext uri="{FF2B5EF4-FFF2-40B4-BE49-F238E27FC236}">
                <a16:creationId xmlns:a16="http://schemas.microsoft.com/office/drawing/2014/main" id="{7BA0DC3B-9B11-5073-FFA8-204FBB25296F}"/>
              </a:ext>
            </a:extLst>
          </p:cNvPr>
          <p:cNvSpPr>
            <a:spLocks noGrp="1"/>
          </p:cNvSpPr>
          <p:nvPr>
            <p:ph type="title"/>
          </p:nvPr>
        </p:nvSpPr>
        <p:spPr/>
        <p:txBody>
          <a:bodyPr/>
          <a:lstStyle/>
          <a:p>
            <a:r>
              <a:rPr lang="en-IN" dirty="0"/>
              <a:t>Types of React Hooks</a:t>
            </a:r>
          </a:p>
        </p:txBody>
      </p:sp>
    </p:spTree>
    <p:extLst>
      <p:ext uri="{BB962C8B-B14F-4D97-AF65-F5344CB8AC3E}">
        <p14:creationId xmlns:p14="http://schemas.microsoft.com/office/powerpoint/2010/main" val="2888840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BF8EC-F8EE-C7F1-DB33-5BD64D72C588}"/>
              </a:ext>
            </a:extLst>
          </p:cNvPr>
          <p:cNvSpPr>
            <a:spLocks noGrp="1"/>
          </p:cNvSpPr>
          <p:nvPr>
            <p:ph sz="quarter" idx="12"/>
          </p:nvPr>
        </p:nvSpPr>
        <p:spPr/>
        <p:txBody>
          <a:bodyPr/>
          <a:lstStyle/>
          <a:p>
            <a:r>
              <a:rPr lang="en-US" dirty="0"/>
              <a:t>State Hooks stores and provide access to the information. </a:t>
            </a:r>
          </a:p>
          <a:p>
            <a:r>
              <a:rPr lang="en-US" dirty="0"/>
              <a:t>To add state in Components we use:</a:t>
            </a:r>
          </a:p>
          <a:p>
            <a:pPr lvl="1"/>
            <a:r>
              <a:rPr lang="en-US" dirty="0" err="1"/>
              <a:t>useState</a:t>
            </a:r>
            <a:r>
              <a:rPr lang="en-US" dirty="0"/>
              <a:t> Hook: </a:t>
            </a:r>
            <a:r>
              <a:rPr lang="en-US" dirty="0" err="1"/>
              <a:t>useState</a:t>
            </a:r>
            <a:r>
              <a:rPr lang="en-US" dirty="0"/>
              <a:t> Hooks provides state variable with direct update access.</a:t>
            </a:r>
          </a:p>
          <a:p>
            <a:pPr lvl="1"/>
            <a:r>
              <a:rPr lang="en-US" dirty="0" err="1"/>
              <a:t>useReducer</a:t>
            </a:r>
            <a:r>
              <a:rPr lang="en-US" dirty="0"/>
              <a:t> Hook: </a:t>
            </a:r>
            <a:r>
              <a:rPr lang="en-US" dirty="0" err="1"/>
              <a:t>useReducer</a:t>
            </a:r>
            <a:r>
              <a:rPr lang="en-US" dirty="0"/>
              <a:t> Hook provides a state variable along with the update logic in reducer function.</a:t>
            </a:r>
            <a:endParaRPr lang="en-IN" dirty="0"/>
          </a:p>
        </p:txBody>
      </p:sp>
      <p:sp>
        <p:nvSpPr>
          <p:cNvPr id="3" name="Title 2">
            <a:extLst>
              <a:ext uri="{FF2B5EF4-FFF2-40B4-BE49-F238E27FC236}">
                <a16:creationId xmlns:a16="http://schemas.microsoft.com/office/drawing/2014/main" id="{340567F0-2F07-A2D2-5B02-87A443959A90}"/>
              </a:ext>
            </a:extLst>
          </p:cNvPr>
          <p:cNvSpPr>
            <a:spLocks noGrp="1"/>
          </p:cNvSpPr>
          <p:nvPr>
            <p:ph type="title"/>
          </p:nvPr>
        </p:nvSpPr>
        <p:spPr/>
        <p:txBody>
          <a:bodyPr/>
          <a:lstStyle/>
          <a:p>
            <a:r>
              <a:rPr lang="en-IN" dirty="0"/>
              <a:t>React State Hooks</a:t>
            </a:r>
          </a:p>
        </p:txBody>
      </p:sp>
    </p:spTree>
    <p:extLst>
      <p:ext uri="{BB962C8B-B14F-4D97-AF65-F5344CB8AC3E}">
        <p14:creationId xmlns:p14="http://schemas.microsoft.com/office/powerpoint/2010/main" val="23262668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B22748-842D-D3C4-6546-4013974D699C}"/>
              </a:ext>
            </a:extLst>
          </p:cNvPr>
          <p:cNvSpPr>
            <a:spLocks noGrp="1"/>
          </p:cNvSpPr>
          <p:nvPr>
            <p:ph sz="quarter" idx="12"/>
          </p:nvPr>
        </p:nvSpPr>
        <p:spPr/>
        <p:txBody>
          <a:bodyPr/>
          <a:lstStyle/>
          <a:p>
            <a:r>
              <a:rPr lang="en-US" dirty="0"/>
              <a:t>Context hooks make it possible to access the information without being passed as a prop.</a:t>
            </a:r>
          </a:p>
          <a:p>
            <a:r>
              <a:rPr lang="en-US" dirty="0" err="1"/>
              <a:t>useContext</a:t>
            </a:r>
            <a:r>
              <a:rPr lang="en-US" dirty="0"/>
              <a:t> Hooks: </a:t>
            </a:r>
          </a:p>
          <a:p>
            <a:pPr lvl="1"/>
            <a:r>
              <a:rPr lang="en-US" dirty="0"/>
              <a:t>shares the data as a global data with passing down props in component tree.</a:t>
            </a:r>
          </a:p>
          <a:p>
            <a:pPr lvl="1"/>
            <a:r>
              <a:rPr lang="en-US" dirty="0"/>
              <a:t>const context = </a:t>
            </a:r>
            <a:r>
              <a:rPr lang="en-US" dirty="0" err="1"/>
              <a:t>useContext</a:t>
            </a:r>
            <a:r>
              <a:rPr lang="en-US" dirty="0"/>
              <a:t>(</a:t>
            </a:r>
            <a:r>
              <a:rPr lang="en-US" dirty="0" err="1"/>
              <a:t>myContext</a:t>
            </a:r>
            <a:r>
              <a:rPr lang="en-US" dirty="0"/>
              <a:t>);</a:t>
            </a:r>
            <a:endParaRPr lang="en-IN" dirty="0"/>
          </a:p>
        </p:txBody>
      </p:sp>
      <p:sp>
        <p:nvSpPr>
          <p:cNvPr id="3" name="Title 2">
            <a:extLst>
              <a:ext uri="{FF2B5EF4-FFF2-40B4-BE49-F238E27FC236}">
                <a16:creationId xmlns:a16="http://schemas.microsoft.com/office/drawing/2014/main" id="{91BD1E8C-A644-19CF-354D-4A5042CE38C8}"/>
              </a:ext>
            </a:extLst>
          </p:cNvPr>
          <p:cNvSpPr>
            <a:spLocks noGrp="1"/>
          </p:cNvSpPr>
          <p:nvPr>
            <p:ph type="title"/>
          </p:nvPr>
        </p:nvSpPr>
        <p:spPr/>
        <p:txBody>
          <a:bodyPr/>
          <a:lstStyle/>
          <a:p>
            <a:r>
              <a:rPr lang="en-IN" dirty="0"/>
              <a:t>React Context Hooks</a:t>
            </a:r>
          </a:p>
        </p:txBody>
      </p:sp>
    </p:spTree>
    <p:extLst>
      <p:ext uri="{BB962C8B-B14F-4D97-AF65-F5344CB8AC3E}">
        <p14:creationId xmlns:p14="http://schemas.microsoft.com/office/powerpoint/2010/main" val="33662427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D7F962-BD94-AAD5-3C1B-AACD99E7F0AE}"/>
              </a:ext>
            </a:extLst>
          </p:cNvPr>
          <p:cNvSpPr>
            <a:spLocks noGrp="1"/>
          </p:cNvSpPr>
          <p:nvPr>
            <p:ph sz="quarter" idx="12"/>
          </p:nvPr>
        </p:nvSpPr>
        <p:spPr/>
        <p:txBody>
          <a:bodyPr/>
          <a:lstStyle/>
          <a:p>
            <a:r>
              <a:rPr lang="en-IN" dirty="0"/>
              <a:t>Refs creates the variable containing the information not used for rendering e.g. DOM nodes.</a:t>
            </a:r>
          </a:p>
          <a:p>
            <a:r>
              <a:rPr lang="en-IN" dirty="0" err="1"/>
              <a:t>useRef</a:t>
            </a:r>
            <a:r>
              <a:rPr lang="en-IN" dirty="0"/>
              <a:t>: </a:t>
            </a:r>
          </a:p>
          <a:p>
            <a:pPr lvl="1"/>
            <a:r>
              <a:rPr lang="en-IN" dirty="0"/>
              <a:t>Declares a reference to the DOM elements mostly a DOM Node.</a:t>
            </a:r>
          </a:p>
          <a:p>
            <a:pPr lvl="1"/>
            <a:r>
              <a:rPr lang="en-IN" dirty="0" err="1"/>
              <a:t>useImperativeHandle</a:t>
            </a:r>
            <a:r>
              <a:rPr lang="en-IN" dirty="0"/>
              <a:t>: It is an additional hook that declares a customizable reference</a:t>
            </a:r>
          </a:p>
          <a:p>
            <a:pPr lvl="1"/>
            <a:r>
              <a:rPr lang="en-IN" dirty="0" err="1"/>
              <a:t>const</a:t>
            </a:r>
            <a:r>
              <a:rPr lang="en-IN" dirty="0"/>
              <a:t> </a:t>
            </a:r>
            <a:r>
              <a:rPr lang="en-IN" dirty="0" err="1"/>
              <a:t>textRef</a:t>
            </a:r>
            <a:r>
              <a:rPr lang="en-IN" dirty="0"/>
              <a:t> = </a:t>
            </a:r>
            <a:r>
              <a:rPr lang="en-IN" dirty="0" err="1"/>
              <a:t>useRef</a:t>
            </a:r>
            <a:r>
              <a:rPr lang="en-IN" dirty="0"/>
              <a:t>(null);</a:t>
            </a:r>
          </a:p>
        </p:txBody>
      </p:sp>
      <p:sp>
        <p:nvSpPr>
          <p:cNvPr id="3" name="Title 2">
            <a:extLst>
              <a:ext uri="{FF2B5EF4-FFF2-40B4-BE49-F238E27FC236}">
                <a16:creationId xmlns:a16="http://schemas.microsoft.com/office/drawing/2014/main" id="{F7408E77-5CB6-69B7-A556-50B93A7EADED}"/>
              </a:ext>
            </a:extLst>
          </p:cNvPr>
          <p:cNvSpPr>
            <a:spLocks noGrp="1"/>
          </p:cNvSpPr>
          <p:nvPr>
            <p:ph type="title"/>
          </p:nvPr>
        </p:nvSpPr>
        <p:spPr/>
        <p:txBody>
          <a:bodyPr/>
          <a:lstStyle/>
          <a:p>
            <a:r>
              <a:rPr lang="en-IN" dirty="0"/>
              <a:t>React Ref Hooks</a:t>
            </a:r>
          </a:p>
        </p:txBody>
      </p:sp>
    </p:spTree>
    <p:extLst>
      <p:ext uri="{BB962C8B-B14F-4D97-AF65-F5344CB8AC3E}">
        <p14:creationId xmlns:p14="http://schemas.microsoft.com/office/powerpoint/2010/main" val="34511457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965CDF-F014-93AA-E640-BEE1EC1D21E0}"/>
              </a:ext>
            </a:extLst>
          </p:cNvPr>
          <p:cNvSpPr>
            <a:spLocks noGrp="1"/>
          </p:cNvSpPr>
          <p:nvPr>
            <p:ph sz="quarter" idx="12"/>
          </p:nvPr>
        </p:nvSpPr>
        <p:spPr/>
        <p:txBody>
          <a:bodyPr>
            <a:normAutofit/>
          </a:bodyPr>
          <a:lstStyle/>
          <a:p>
            <a:r>
              <a:rPr lang="en-US" dirty="0"/>
              <a:t>Effects connect the components and make it sync with the system. </a:t>
            </a:r>
          </a:p>
          <a:p>
            <a:r>
              <a:rPr lang="en-US" dirty="0"/>
              <a:t>It includes changes in browser DOM, networks and other libraries.</a:t>
            </a:r>
          </a:p>
          <a:p>
            <a:r>
              <a:rPr lang="en-US" dirty="0" err="1"/>
              <a:t>useEffect</a:t>
            </a:r>
            <a:r>
              <a:rPr lang="en-US" dirty="0"/>
              <a:t>: </a:t>
            </a:r>
          </a:p>
          <a:p>
            <a:pPr lvl="1"/>
            <a:r>
              <a:rPr lang="en-US" dirty="0" err="1"/>
              <a:t>useEffect</a:t>
            </a:r>
            <a:r>
              <a:rPr lang="en-US" dirty="0"/>
              <a:t> Hook connects the components to external system</a:t>
            </a:r>
          </a:p>
          <a:p>
            <a:pPr lvl="1"/>
            <a:r>
              <a:rPr lang="en-US" dirty="0" err="1"/>
              <a:t>useLayoutEffect</a:t>
            </a:r>
            <a:r>
              <a:rPr lang="en-US" dirty="0"/>
              <a:t>: used to measure the layout, fires when the screen </a:t>
            </a:r>
            <a:r>
              <a:rPr lang="en-US" dirty="0" err="1"/>
              <a:t>rerenders</a:t>
            </a:r>
            <a:r>
              <a:rPr lang="en-US" dirty="0"/>
              <a:t>.</a:t>
            </a:r>
          </a:p>
          <a:p>
            <a:pPr lvl="1"/>
            <a:r>
              <a:rPr lang="en-US" dirty="0" err="1"/>
              <a:t>useInsertionEffect</a:t>
            </a:r>
            <a:r>
              <a:rPr lang="en-US" dirty="0"/>
              <a:t>: used to insert the CSS dynamically, fires before the changes made to DOM.</a:t>
            </a:r>
            <a:endParaRPr lang="en-IN" dirty="0"/>
          </a:p>
        </p:txBody>
      </p:sp>
      <p:sp>
        <p:nvSpPr>
          <p:cNvPr id="3" name="Title 2">
            <a:extLst>
              <a:ext uri="{FF2B5EF4-FFF2-40B4-BE49-F238E27FC236}">
                <a16:creationId xmlns:a16="http://schemas.microsoft.com/office/drawing/2014/main" id="{3BFDBEDD-A7C0-59DE-C0BE-C86BB7593495}"/>
              </a:ext>
            </a:extLst>
          </p:cNvPr>
          <p:cNvSpPr>
            <a:spLocks noGrp="1"/>
          </p:cNvSpPr>
          <p:nvPr>
            <p:ph type="title"/>
          </p:nvPr>
        </p:nvSpPr>
        <p:spPr/>
        <p:txBody>
          <a:bodyPr/>
          <a:lstStyle/>
          <a:p>
            <a:r>
              <a:rPr lang="en-IN" dirty="0"/>
              <a:t>Effect Hooks:</a:t>
            </a:r>
          </a:p>
        </p:txBody>
      </p:sp>
    </p:spTree>
    <p:extLst>
      <p:ext uri="{BB962C8B-B14F-4D97-AF65-F5344CB8AC3E}">
        <p14:creationId xmlns:p14="http://schemas.microsoft.com/office/powerpoint/2010/main" val="23956041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DBEDD-A7C0-59DE-C0BE-C86BB7593495}"/>
              </a:ext>
            </a:extLst>
          </p:cNvPr>
          <p:cNvSpPr>
            <a:spLocks noGrp="1"/>
          </p:cNvSpPr>
          <p:nvPr>
            <p:ph type="title"/>
          </p:nvPr>
        </p:nvSpPr>
        <p:spPr/>
        <p:txBody>
          <a:bodyPr/>
          <a:lstStyle/>
          <a:p>
            <a:r>
              <a:rPr lang="en-IN" dirty="0"/>
              <a:t>Effect Hooks:</a:t>
            </a:r>
          </a:p>
        </p:txBody>
      </p:sp>
      <p:sp>
        <p:nvSpPr>
          <p:cNvPr id="8" name="TextBox 7">
            <a:extLst>
              <a:ext uri="{FF2B5EF4-FFF2-40B4-BE49-F238E27FC236}">
                <a16:creationId xmlns:a16="http://schemas.microsoft.com/office/drawing/2014/main" id="{14D93CC6-7AB5-8B9A-DB0E-C1DCFE4602EA}"/>
              </a:ext>
            </a:extLst>
          </p:cNvPr>
          <p:cNvSpPr txBox="1"/>
          <p:nvPr/>
        </p:nvSpPr>
        <p:spPr>
          <a:xfrm>
            <a:off x="1600200" y="1828800"/>
            <a:ext cx="3352800" cy="923330"/>
          </a:xfrm>
          <a:prstGeom prst="rect">
            <a:avLst/>
          </a:prstGeom>
          <a:noFill/>
        </p:spPr>
        <p:txBody>
          <a:bodyPr wrap="square">
            <a:spAutoFit/>
          </a:bodyPr>
          <a:lstStyle/>
          <a:p>
            <a:r>
              <a:rPr lang="en-US" dirty="0" err="1"/>
              <a:t>useEffect</a:t>
            </a:r>
            <a:r>
              <a:rPr lang="en-US" dirty="0"/>
              <a:t>(()-&gt;{</a:t>
            </a:r>
          </a:p>
          <a:p>
            <a:r>
              <a:rPr lang="en-US" dirty="0"/>
              <a:t>    // Code to be executed</a:t>
            </a:r>
          </a:p>
          <a:p>
            <a:r>
              <a:rPr lang="en-US" dirty="0"/>
              <a:t>}, [dependencies]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2408CCB8-047C-D908-74EC-4A5AD9AEFCD5}"/>
                  </a:ext>
                </a:extLst>
              </p14:cNvPr>
              <p14:cNvContentPartPr/>
              <p14:nvPr/>
            </p14:nvContentPartPr>
            <p14:xfrm>
              <a:off x="1162807" y="1425710"/>
              <a:ext cx="4007160" cy="2328840"/>
            </p14:xfrm>
          </p:contentPart>
        </mc:Choice>
        <mc:Fallback xmlns="">
          <p:pic>
            <p:nvPicPr>
              <p:cNvPr id="9" name="Ink 8">
                <a:extLst>
                  <a:ext uri="{FF2B5EF4-FFF2-40B4-BE49-F238E27FC236}">
                    <a16:creationId xmlns:a16="http://schemas.microsoft.com/office/drawing/2014/main" id="{2408CCB8-047C-D908-74EC-4A5AD9AEFCD5}"/>
                  </a:ext>
                </a:extLst>
              </p:cNvPr>
              <p:cNvPicPr/>
              <p:nvPr/>
            </p:nvPicPr>
            <p:blipFill>
              <a:blip r:embed="rId3"/>
              <a:stretch>
                <a:fillRect/>
              </a:stretch>
            </p:blipFill>
            <p:spPr>
              <a:xfrm>
                <a:off x="1156687" y="1419590"/>
                <a:ext cx="4019400" cy="234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57F2B91-F2FF-F702-8578-BA6A4856A704}"/>
                  </a:ext>
                </a:extLst>
              </p14:cNvPr>
              <p14:cNvContentPartPr/>
              <p14:nvPr/>
            </p14:nvContentPartPr>
            <p14:xfrm>
              <a:off x="-2145953" y="2724230"/>
              <a:ext cx="360" cy="360"/>
            </p14:xfrm>
          </p:contentPart>
        </mc:Choice>
        <mc:Fallback xmlns="">
          <p:pic>
            <p:nvPicPr>
              <p:cNvPr id="10" name="Ink 9">
                <a:extLst>
                  <a:ext uri="{FF2B5EF4-FFF2-40B4-BE49-F238E27FC236}">
                    <a16:creationId xmlns:a16="http://schemas.microsoft.com/office/drawing/2014/main" id="{157F2B91-F2FF-F702-8578-BA6A4856A704}"/>
                  </a:ext>
                </a:extLst>
              </p:cNvPr>
              <p:cNvPicPr/>
              <p:nvPr/>
            </p:nvPicPr>
            <p:blipFill>
              <a:blip r:embed="rId5"/>
              <a:stretch>
                <a:fillRect/>
              </a:stretch>
            </p:blipFill>
            <p:spPr>
              <a:xfrm>
                <a:off x="-2152073" y="2718110"/>
                <a:ext cx="12600" cy="12600"/>
              </a:xfrm>
              <a:prstGeom prst="rect">
                <a:avLst/>
              </a:prstGeom>
            </p:spPr>
          </p:pic>
        </mc:Fallback>
      </mc:AlternateContent>
    </p:spTree>
    <p:extLst>
      <p:ext uri="{BB962C8B-B14F-4D97-AF65-F5344CB8AC3E}">
        <p14:creationId xmlns:p14="http://schemas.microsoft.com/office/powerpoint/2010/main" val="314370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JavaScript Frameworks</a:t>
            </a:r>
            <a:endParaRPr lang="en-IN" dirty="0"/>
          </a:p>
        </p:txBody>
      </p:sp>
      <p:sp>
        <p:nvSpPr>
          <p:cNvPr id="4" name="Content Placeholder 3"/>
          <p:cNvSpPr>
            <a:spLocks noGrp="1"/>
          </p:cNvSpPr>
          <p:nvPr>
            <p:ph sz="quarter" idx="12"/>
          </p:nvPr>
        </p:nvSpPr>
        <p:spPr>
          <a:xfrm>
            <a:off x="457201" y="1381125"/>
            <a:ext cx="8228012" cy="1133475"/>
          </a:xfrm>
        </p:spPr>
        <p:txBody>
          <a:bodyPr/>
          <a:lstStyle/>
          <a:p>
            <a:r>
              <a:rPr lang="en-US" b="1" i="1" dirty="0"/>
              <a:t>Even though React is young, it is giving a neck to neck competition to Angular</a:t>
            </a:r>
            <a:endParaRPr lang="en-IN" dirty="0"/>
          </a:p>
        </p:txBody>
      </p:sp>
      <p:pic>
        <p:nvPicPr>
          <p:cNvPr id="2050" name="Picture 2" descr="react vs angular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7924799"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13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2214A5-6FEF-782A-4C30-8EE6D8B62E9F}"/>
              </a:ext>
            </a:extLst>
          </p:cNvPr>
          <p:cNvSpPr>
            <a:spLocks noGrp="1"/>
          </p:cNvSpPr>
          <p:nvPr>
            <p:ph sz="quarter" idx="12"/>
          </p:nvPr>
        </p:nvSpPr>
        <p:spPr/>
        <p:txBody>
          <a:bodyPr/>
          <a:lstStyle/>
          <a:p>
            <a:r>
              <a:rPr lang="en-US" dirty="0" err="1"/>
              <a:t>Performace</a:t>
            </a:r>
            <a:r>
              <a:rPr lang="en-US" dirty="0"/>
              <a:t> hooks are a way to skip the unnecessary work and </a:t>
            </a:r>
            <a:r>
              <a:rPr lang="en-US" dirty="0" err="1"/>
              <a:t>optimise</a:t>
            </a:r>
            <a:r>
              <a:rPr lang="en-US" dirty="0"/>
              <a:t> the rendering </a:t>
            </a:r>
            <a:r>
              <a:rPr lang="en-US" dirty="0" err="1"/>
              <a:t>preformance</a:t>
            </a:r>
            <a:r>
              <a:rPr lang="en-US" dirty="0"/>
              <a:t>.</a:t>
            </a:r>
          </a:p>
          <a:p>
            <a:pPr lvl="1"/>
            <a:r>
              <a:rPr lang="en-US" dirty="0" err="1"/>
              <a:t>useMemo</a:t>
            </a:r>
            <a:r>
              <a:rPr lang="en-US" dirty="0"/>
              <a:t>: return a </a:t>
            </a:r>
            <a:r>
              <a:rPr lang="en-US" dirty="0" err="1"/>
              <a:t>memoized</a:t>
            </a:r>
            <a:r>
              <a:rPr lang="en-US" dirty="0"/>
              <a:t> value reducing unnecessary computations.</a:t>
            </a:r>
          </a:p>
          <a:p>
            <a:pPr lvl="1"/>
            <a:r>
              <a:rPr lang="en-US" dirty="0" err="1"/>
              <a:t>useCallback</a:t>
            </a:r>
            <a:r>
              <a:rPr lang="en-US" dirty="0"/>
              <a:t>: returns a </a:t>
            </a:r>
            <a:r>
              <a:rPr lang="en-US" dirty="0" err="1"/>
              <a:t>memoized</a:t>
            </a:r>
            <a:r>
              <a:rPr lang="en-US" dirty="0"/>
              <a:t> callback that changes if the dependencies are changed.</a:t>
            </a:r>
          </a:p>
          <a:p>
            <a:pPr lvl="1"/>
            <a:r>
              <a:rPr lang="en-US" dirty="0"/>
              <a:t>const </a:t>
            </a:r>
            <a:r>
              <a:rPr lang="en-US" dirty="0" err="1"/>
              <a:t>memoizedValue</a:t>
            </a:r>
            <a:r>
              <a:rPr lang="en-US" dirty="0"/>
              <a:t> = </a:t>
            </a:r>
            <a:r>
              <a:rPr lang="en-US" dirty="0" err="1"/>
              <a:t>useMemo</a:t>
            </a:r>
            <a:r>
              <a:rPr lang="en-US" dirty="0"/>
              <a:t>(</a:t>
            </a:r>
            <a:r>
              <a:rPr lang="en-US" dirty="0" err="1"/>
              <a:t>functionThatReturnsValue</a:t>
            </a:r>
            <a:r>
              <a:rPr lang="en-US" dirty="0"/>
              <a:t>, </a:t>
            </a:r>
            <a:r>
              <a:rPr lang="en-US" dirty="0" err="1"/>
              <a:t>arrayDependencies</a:t>
            </a:r>
            <a:r>
              <a:rPr lang="en-US" dirty="0"/>
              <a:t>)</a:t>
            </a:r>
            <a:endParaRPr lang="en-IN" dirty="0"/>
          </a:p>
        </p:txBody>
      </p:sp>
      <p:sp>
        <p:nvSpPr>
          <p:cNvPr id="3" name="Title 2">
            <a:extLst>
              <a:ext uri="{FF2B5EF4-FFF2-40B4-BE49-F238E27FC236}">
                <a16:creationId xmlns:a16="http://schemas.microsoft.com/office/drawing/2014/main" id="{C7D9C9E5-E9DD-7AB6-7F21-B9203B2B4946}"/>
              </a:ext>
            </a:extLst>
          </p:cNvPr>
          <p:cNvSpPr>
            <a:spLocks noGrp="1"/>
          </p:cNvSpPr>
          <p:nvPr>
            <p:ph type="title"/>
          </p:nvPr>
        </p:nvSpPr>
        <p:spPr/>
        <p:txBody>
          <a:bodyPr/>
          <a:lstStyle/>
          <a:p>
            <a:r>
              <a:rPr lang="en-IN" dirty="0"/>
              <a:t>React Performance Hooks</a:t>
            </a:r>
          </a:p>
        </p:txBody>
      </p:sp>
    </p:spTree>
    <p:extLst>
      <p:ext uri="{BB962C8B-B14F-4D97-AF65-F5344CB8AC3E}">
        <p14:creationId xmlns:p14="http://schemas.microsoft.com/office/powerpoint/2010/main" val="39948012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465E47-D4D6-C19C-8F23-48A35A235C09}"/>
              </a:ext>
            </a:extLst>
          </p:cNvPr>
          <p:cNvSpPr>
            <a:spLocks noGrp="1"/>
          </p:cNvSpPr>
          <p:nvPr>
            <p:ph sz="quarter" idx="12"/>
          </p:nvPr>
        </p:nvSpPr>
        <p:spPr/>
        <p:txBody>
          <a:bodyPr/>
          <a:lstStyle/>
          <a:p>
            <a:r>
              <a:rPr lang="en-US" dirty="0"/>
              <a:t>It allows component to access the resource without being a part of their state e.g., accessing a styling or reading a promise.</a:t>
            </a:r>
          </a:p>
          <a:p>
            <a:pPr lvl="1"/>
            <a:r>
              <a:rPr lang="en-US" dirty="0"/>
              <a:t>use: used to read the value of resources e.g., context and promises.</a:t>
            </a:r>
          </a:p>
          <a:p>
            <a:pPr lvl="1"/>
            <a:r>
              <a:rPr lang="en-US" dirty="0"/>
              <a:t>const data = use(</a:t>
            </a:r>
            <a:r>
              <a:rPr lang="en-US" dirty="0" err="1"/>
              <a:t>dataPromise</a:t>
            </a:r>
            <a:r>
              <a:rPr lang="en-US" dirty="0"/>
              <a:t>);</a:t>
            </a:r>
          </a:p>
          <a:p>
            <a:endParaRPr lang="en-IN" dirty="0"/>
          </a:p>
        </p:txBody>
      </p:sp>
      <p:sp>
        <p:nvSpPr>
          <p:cNvPr id="3" name="Title 2">
            <a:extLst>
              <a:ext uri="{FF2B5EF4-FFF2-40B4-BE49-F238E27FC236}">
                <a16:creationId xmlns:a16="http://schemas.microsoft.com/office/drawing/2014/main" id="{E294E44E-20F3-DB94-3B65-9B6984AFB6FF}"/>
              </a:ext>
            </a:extLst>
          </p:cNvPr>
          <p:cNvSpPr>
            <a:spLocks noGrp="1"/>
          </p:cNvSpPr>
          <p:nvPr>
            <p:ph type="title"/>
          </p:nvPr>
        </p:nvSpPr>
        <p:spPr/>
        <p:txBody>
          <a:bodyPr/>
          <a:lstStyle/>
          <a:p>
            <a:r>
              <a:rPr lang="en-IN" dirty="0"/>
              <a:t>React Resource Hooks:</a:t>
            </a:r>
          </a:p>
        </p:txBody>
      </p:sp>
    </p:spTree>
    <p:extLst>
      <p:ext uri="{BB962C8B-B14F-4D97-AF65-F5344CB8AC3E}">
        <p14:creationId xmlns:p14="http://schemas.microsoft.com/office/powerpoint/2010/main" val="27075441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95197-E6F7-21BF-DF28-EA63D638F5EE}"/>
              </a:ext>
            </a:extLst>
          </p:cNvPr>
          <p:cNvSpPr>
            <a:spLocks noGrp="1"/>
          </p:cNvSpPr>
          <p:nvPr>
            <p:ph sz="quarter" idx="12"/>
          </p:nvPr>
        </p:nvSpPr>
        <p:spPr/>
        <p:txBody>
          <a:bodyPr>
            <a:normAutofit/>
          </a:bodyPr>
          <a:lstStyle/>
          <a:p>
            <a:r>
              <a:rPr lang="en-US" dirty="0"/>
              <a:t>Hooks can improve code reusability and make it easier to split complex components into smaller functions.</a:t>
            </a:r>
          </a:p>
          <a:p>
            <a:pPr lvl="1"/>
            <a:r>
              <a:rPr lang="en-US" dirty="0"/>
              <a:t>Simpler, cleaner code: Functional components with hooks are often more concise and easier to understand than class components.</a:t>
            </a:r>
          </a:p>
          <a:p>
            <a:pPr lvl="1"/>
            <a:r>
              <a:rPr lang="en-US" dirty="0"/>
              <a:t>Better for complex UIs: Hooks make it easier to manage state and side effects in components with intricate logic.</a:t>
            </a:r>
          </a:p>
          <a:p>
            <a:pPr lvl="1"/>
            <a:r>
              <a:rPr lang="en-US" dirty="0"/>
              <a:t>Improved maintainability: Code using hooks is often easier to test and debug.</a:t>
            </a:r>
            <a:endParaRPr lang="en-IN" dirty="0"/>
          </a:p>
        </p:txBody>
      </p:sp>
      <p:sp>
        <p:nvSpPr>
          <p:cNvPr id="3" name="Title 2">
            <a:extLst>
              <a:ext uri="{FF2B5EF4-FFF2-40B4-BE49-F238E27FC236}">
                <a16:creationId xmlns:a16="http://schemas.microsoft.com/office/drawing/2014/main" id="{454D7936-91E2-1773-1B8D-819E6CE9F7E2}"/>
              </a:ext>
            </a:extLst>
          </p:cNvPr>
          <p:cNvSpPr>
            <a:spLocks noGrp="1"/>
          </p:cNvSpPr>
          <p:nvPr>
            <p:ph type="title"/>
          </p:nvPr>
        </p:nvSpPr>
        <p:spPr/>
        <p:txBody>
          <a:bodyPr/>
          <a:lstStyle/>
          <a:p>
            <a:r>
              <a:rPr lang="en-US" dirty="0"/>
              <a:t>Benefits of using React Hooks</a:t>
            </a:r>
            <a:endParaRPr lang="en-IN" dirty="0"/>
          </a:p>
        </p:txBody>
      </p:sp>
    </p:spTree>
    <p:extLst>
      <p:ext uri="{BB962C8B-B14F-4D97-AF65-F5344CB8AC3E}">
        <p14:creationId xmlns:p14="http://schemas.microsoft.com/office/powerpoint/2010/main" val="38161568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9B438-6606-223D-9CCF-5ADD7B01BAD4}"/>
              </a:ext>
            </a:extLst>
          </p:cNvPr>
          <p:cNvSpPr>
            <a:spLocks noGrp="1"/>
          </p:cNvSpPr>
          <p:nvPr>
            <p:ph sz="quarter" idx="12"/>
          </p:nvPr>
        </p:nvSpPr>
        <p:spPr/>
        <p:txBody>
          <a:bodyPr/>
          <a:lstStyle/>
          <a:p>
            <a:r>
              <a:rPr lang="en-US" dirty="0"/>
              <a:t>There are multiple reasons responsible for the introduction of the Hooks which may vary depending upon the experience of developers in developing React application. </a:t>
            </a:r>
          </a:p>
          <a:p>
            <a:r>
              <a:rPr lang="en-US" dirty="0"/>
              <a:t>Needs for react hooks are:</a:t>
            </a:r>
          </a:p>
          <a:p>
            <a:pPr lvl="1"/>
            <a:r>
              <a:rPr lang="en-US" dirty="0"/>
              <a:t>Use of ‘this’ keyword</a:t>
            </a:r>
          </a:p>
          <a:p>
            <a:pPr lvl="1"/>
            <a:r>
              <a:rPr lang="en-US" dirty="0"/>
              <a:t>Reusable stateful logics</a:t>
            </a:r>
          </a:p>
          <a:p>
            <a:pPr lvl="1"/>
            <a:r>
              <a:rPr lang="en-US" dirty="0"/>
              <a:t>Simplifying complex scenarios</a:t>
            </a:r>
            <a:endParaRPr lang="en-IN" dirty="0"/>
          </a:p>
        </p:txBody>
      </p:sp>
      <p:sp>
        <p:nvSpPr>
          <p:cNvPr id="3" name="Title 2">
            <a:extLst>
              <a:ext uri="{FF2B5EF4-FFF2-40B4-BE49-F238E27FC236}">
                <a16:creationId xmlns:a16="http://schemas.microsoft.com/office/drawing/2014/main" id="{BEFE8264-6885-83B8-9498-D1BB7CC8A5A5}"/>
              </a:ext>
            </a:extLst>
          </p:cNvPr>
          <p:cNvSpPr>
            <a:spLocks noGrp="1"/>
          </p:cNvSpPr>
          <p:nvPr>
            <p:ph type="title"/>
          </p:nvPr>
        </p:nvSpPr>
        <p:spPr/>
        <p:txBody>
          <a:bodyPr/>
          <a:lstStyle/>
          <a:p>
            <a:r>
              <a:rPr lang="en-US" dirty="0"/>
              <a:t>Why the need for </a:t>
            </a:r>
            <a:r>
              <a:rPr lang="en-US" dirty="0" err="1"/>
              <a:t>ReactJs</a:t>
            </a:r>
            <a:r>
              <a:rPr lang="en-US" dirty="0"/>
              <a:t> Hooks ?</a:t>
            </a:r>
            <a:endParaRPr lang="en-IN" dirty="0"/>
          </a:p>
        </p:txBody>
      </p:sp>
    </p:spTree>
    <p:extLst>
      <p:ext uri="{BB962C8B-B14F-4D97-AF65-F5344CB8AC3E}">
        <p14:creationId xmlns:p14="http://schemas.microsoft.com/office/powerpoint/2010/main" val="3293328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E8264-6885-83B8-9498-D1BB7CC8A5A5}"/>
              </a:ext>
            </a:extLst>
          </p:cNvPr>
          <p:cNvSpPr>
            <a:spLocks noGrp="1"/>
          </p:cNvSpPr>
          <p:nvPr>
            <p:ph type="title"/>
          </p:nvPr>
        </p:nvSpPr>
        <p:spPr/>
        <p:txBody>
          <a:bodyPr/>
          <a:lstStyle/>
          <a:p>
            <a:r>
              <a:rPr lang="en-US" dirty="0"/>
              <a:t>Why the need for </a:t>
            </a:r>
            <a:r>
              <a:rPr lang="en-US" dirty="0" err="1"/>
              <a:t>ReactJs</a:t>
            </a:r>
            <a:r>
              <a:rPr lang="en-US" dirty="0"/>
              <a:t> Hooks ?</a:t>
            </a:r>
            <a:endParaRPr lang="en-IN" dirty="0"/>
          </a:p>
        </p:txBody>
      </p:sp>
      <p:pic>
        <p:nvPicPr>
          <p:cNvPr id="7" name="Picture 6">
            <a:extLst>
              <a:ext uri="{FF2B5EF4-FFF2-40B4-BE49-F238E27FC236}">
                <a16:creationId xmlns:a16="http://schemas.microsoft.com/office/drawing/2014/main" id="{05E751E5-4A96-B946-D09C-1B5082A046C8}"/>
              </a:ext>
            </a:extLst>
          </p:cNvPr>
          <p:cNvPicPr>
            <a:picLocks noChangeAspect="1"/>
          </p:cNvPicPr>
          <p:nvPr/>
        </p:nvPicPr>
        <p:blipFill>
          <a:blip r:embed="rId2"/>
          <a:stretch>
            <a:fillRect/>
          </a:stretch>
        </p:blipFill>
        <p:spPr>
          <a:xfrm>
            <a:off x="1676400" y="1295400"/>
            <a:ext cx="4953000" cy="5304399"/>
          </a:xfrm>
          <a:prstGeom prst="rect">
            <a:avLst/>
          </a:prstGeom>
        </p:spPr>
      </p:pic>
    </p:spTree>
    <p:extLst>
      <p:ext uri="{BB962C8B-B14F-4D97-AF65-F5344CB8AC3E}">
        <p14:creationId xmlns:p14="http://schemas.microsoft.com/office/powerpoint/2010/main" val="2491072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9946C-0CF1-03AF-C3DE-8DFD65B96BE0}"/>
              </a:ext>
            </a:extLst>
          </p:cNvPr>
          <p:cNvSpPr>
            <a:spLocks noGrp="1"/>
          </p:cNvSpPr>
          <p:nvPr>
            <p:ph type="title"/>
          </p:nvPr>
        </p:nvSpPr>
        <p:spPr>
          <a:xfrm>
            <a:off x="461035" y="170122"/>
            <a:ext cx="8205261" cy="820478"/>
          </a:xfrm>
        </p:spPr>
        <p:txBody>
          <a:bodyPr/>
          <a:lstStyle/>
          <a:p>
            <a:r>
              <a:rPr lang="en-IN" dirty="0"/>
              <a:t>Differences between React Hook Vs Class Component</a:t>
            </a:r>
          </a:p>
        </p:txBody>
      </p:sp>
      <p:pic>
        <p:nvPicPr>
          <p:cNvPr id="5" name="Picture 4">
            <a:extLst>
              <a:ext uri="{FF2B5EF4-FFF2-40B4-BE49-F238E27FC236}">
                <a16:creationId xmlns:a16="http://schemas.microsoft.com/office/drawing/2014/main" id="{2766E7DD-DBC2-CE0F-8386-C06F59BEF5BE}"/>
              </a:ext>
            </a:extLst>
          </p:cNvPr>
          <p:cNvPicPr>
            <a:picLocks noChangeAspect="1"/>
          </p:cNvPicPr>
          <p:nvPr/>
        </p:nvPicPr>
        <p:blipFill>
          <a:blip r:embed="rId2"/>
          <a:stretch>
            <a:fillRect/>
          </a:stretch>
        </p:blipFill>
        <p:spPr>
          <a:xfrm>
            <a:off x="461034" y="1752600"/>
            <a:ext cx="8378166" cy="4114800"/>
          </a:xfrm>
          <a:prstGeom prst="rect">
            <a:avLst/>
          </a:prstGeom>
        </p:spPr>
      </p:pic>
    </p:spTree>
    <p:extLst>
      <p:ext uri="{BB962C8B-B14F-4D97-AF65-F5344CB8AC3E}">
        <p14:creationId xmlns:p14="http://schemas.microsoft.com/office/powerpoint/2010/main" val="4232662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35599523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0822DA-D6EF-4290-86AD-D6E2BB018FFE}"/>
              </a:ext>
            </a:extLst>
          </p:cNvPr>
          <p:cNvSpPr>
            <a:spLocks noGrp="1"/>
          </p:cNvSpPr>
          <p:nvPr>
            <p:ph sz="quarter" idx="12"/>
          </p:nvPr>
        </p:nvSpPr>
        <p:spPr>
          <a:xfrm>
            <a:off x="457201" y="1381124"/>
            <a:ext cx="8228012" cy="5172075"/>
          </a:xfrm>
        </p:spPr>
        <p:txBody>
          <a:bodyPr>
            <a:normAutofit fontScale="92500" lnSpcReduction="10000"/>
          </a:bodyPr>
          <a:lstStyle/>
          <a:p>
            <a:r>
              <a:rPr lang="en-IN" dirty="0"/>
              <a:t>Static Routing: For simple page navigation.</a:t>
            </a:r>
          </a:p>
          <a:p>
            <a:r>
              <a:rPr lang="en-IN" dirty="0"/>
              <a:t>Nested Routing: For hierarchically structured routes.</a:t>
            </a:r>
          </a:p>
          <a:p>
            <a:r>
              <a:rPr lang="en-IN" dirty="0"/>
              <a:t>Dynamic Routing: Handling variable URLs.</a:t>
            </a:r>
          </a:p>
          <a:p>
            <a:r>
              <a:rPr lang="en-IN" dirty="0"/>
              <a:t>Protected Routes: Routes restricted to authenticated users.</a:t>
            </a:r>
          </a:p>
          <a:p>
            <a:r>
              <a:rPr lang="en-IN" dirty="0"/>
              <a:t>Redirects: Automatically navigating to other routes.</a:t>
            </a:r>
          </a:p>
          <a:p>
            <a:r>
              <a:rPr lang="en-IN" dirty="0"/>
              <a:t>Lazy Loading: Improving performance by loading components on demand.</a:t>
            </a:r>
          </a:p>
          <a:p>
            <a:r>
              <a:rPr lang="en-IN" dirty="0"/>
              <a:t>Hash Router: URL-based routing using hashes.</a:t>
            </a:r>
          </a:p>
          <a:p>
            <a:r>
              <a:rPr lang="en-IN" dirty="0"/>
              <a:t>Memory Router: In-memory routing for testing or environments without a URL.</a:t>
            </a:r>
          </a:p>
          <a:p>
            <a:r>
              <a:rPr lang="en-IN" dirty="0"/>
              <a:t>Query Params: Handling query strings in URLs.</a:t>
            </a:r>
          </a:p>
        </p:txBody>
      </p:sp>
      <p:sp>
        <p:nvSpPr>
          <p:cNvPr id="3" name="Title 2">
            <a:extLst>
              <a:ext uri="{FF2B5EF4-FFF2-40B4-BE49-F238E27FC236}">
                <a16:creationId xmlns:a16="http://schemas.microsoft.com/office/drawing/2014/main" id="{CC410E4E-BEF1-438B-B1EB-4FF7A6BDD0E3}"/>
              </a:ext>
            </a:extLst>
          </p:cNvPr>
          <p:cNvSpPr>
            <a:spLocks noGrp="1"/>
          </p:cNvSpPr>
          <p:nvPr>
            <p:ph type="title"/>
          </p:nvPr>
        </p:nvSpPr>
        <p:spPr/>
        <p:txBody>
          <a:bodyPr/>
          <a:lstStyle/>
          <a:p>
            <a:r>
              <a:rPr lang="en-US" dirty="0"/>
              <a:t>Different types of routers in react router</a:t>
            </a:r>
            <a:br>
              <a:rPr lang="en-US" dirty="0"/>
            </a:br>
            <a:endParaRPr lang="en-IN" dirty="0"/>
          </a:p>
        </p:txBody>
      </p:sp>
    </p:spTree>
    <p:extLst>
      <p:ext uri="{BB962C8B-B14F-4D97-AF65-F5344CB8AC3E}">
        <p14:creationId xmlns:p14="http://schemas.microsoft.com/office/powerpoint/2010/main" val="28791722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2C2BE5-1EAA-BB13-EBC3-2D5F1FAF9B32}"/>
              </a:ext>
            </a:extLst>
          </p:cNvPr>
          <p:cNvSpPr>
            <a:spLocks noGrp="1"/>
          </p:cNvSpPr>
          <p:nvPr>
            <p:ph sz="quarter" idx="12"/>
          </p:nvPr>
        </p:nvSpPr>
        <p:spPr>
          <a:xfrm>
            <a:off x="457201" y="1381125"/>
            <a:ext cx="8228012" cy="1362075"/>
          </a:xfrm>
        </p:spPr>
        <p:txBody>
          <a:bodyPr/>
          <a:lstStyle/>
          <a:p>
            <a:r>
              <a:rPr lang="en-US" dirty="0"/>
              <a:t>Use Case: The most common routing type used in SPAs for navigating between static pages (e.g., home, about, contact).</a:t>
            </a:r>
          </a:p>
          <a:p>
            <a:endParaRPr lang="en-IN" dirty="0"/>
          </a:p>
        </p:txBody>
      </p:sp>
      <p:sp>
        <p:nvSpPr>
          <p:cNvPr id="3" name="Title 2">
            <a:extLst>
              <a:ext uri="{FF2B5EF4-FFF2-40B4-BE49-F238E27FC236}">
                <a16:creationId xmlns:a16="http://schemas.microsoft.com/office/drawing/2014/main" id="{E89F2A29-7EF9-931D-CF47-4E9A3601899C}"/>
              </a:ext>
            </a:extLst>
          </p:cNvPr>
          <p:cNvSpPr>
            <a:spLocks noGrp="1"/>
          </p:cNvSpPr>
          <p:nvPr>
            <p:ph type="title"/>
          </p:nvPr>
        </p:nvSpPr>
        <p:spPr/>
        <p:txBody>
          <a:bodyPr/>
          <a:lstStyle/>
          <a:p>
            <a:r>
              <a:rPr lang="en-IN" dirty="0"/>
              <a:t>Static Routing</a:t>
            </a:r>
          </a:p>
        </p:txBody>
      </p:sp>
      <p:pic>
        <p:nvPicPr>
          <p:cNvPr id="5" name="Picture 4">
            <a:extLst>
              <a:ext uri="{FF2B5EF4-FFF2-40B4-BE49-F238E27FC236}">
                <a16:creationId xmlns:a16="http://schemas.microsoft.com/office/drawing/2014/main" id="{E7238A9C-94D8-B9E7-68C8-5C29607E9369}"/>
              </a:ext>
            </a:extLst>
          </p:cNvPr>
          <p:cNvPicPr>
            <a:picLocks noChangeAspect="1"/>
          </p:cNvPicPr>
          <p:nvPr/>
        </p:nvPicPr>
        <p:blipFill>
          <a:blip r:embed="rId2"/>
          <a:srcRect l="36666" t="23333" r="16667" b="24815"/>
          <a:stretch/>
        </p:blipFill>
        <p:spPr>
          <a:xfrm>
            <a:off x="1352534" y="2590800"/>
            <a:ext cx="6422261" cy="4013913"/>
          </a:xfrm>
          <a:prstGeom prst="rect">
            <a:avLst/>
          </a:prstGeom>
        </p:spPr>
      </p:pic>
    </p:spTree>
    <p:extLst>
      <p:ext uri="{BB962C8B-B14F-4D97-AF65-F5344CB8AC3E}">
        <p14:creationId xmlns:p14="http://schemas.microsoft.com/office/powerpoint/2010/main" val="17883143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B4659-ED23-A890-80C3-C17E5F4B2E9F}"/>
              </a:ext>
            </a:extLst>
          </p:cNvPr>
          <p:cNvSpPr>
            <a:spLocks noGrp="1"/>
          </p:cNvSpPr>
          <p:nvPr>
            <p:ph sz="quarter" idx="12"/>
          </p:nvPr>
        </p:nvSpPr>
        <p:spPr>
          <a:xfrm>
            <a:off x="457201" y="1381125"/>
            <a:ext cx="8228012" cy="1819275"/>
          </a:xfrm>
        </p:spPr>
        <p:txBody>
          <a:bodyPr/>
          <a:lstStyle/>
          <a:p>
            <a:r>
              <a:rPr lang="en-US" dirty="0"/>
              <a:t>Use Case: When you want to have child routes (nested pages) inside a parent route. </a:t>
            </a:r>
          </a:p>
          <a:p>
            <a:r>
              <a:rPr lang="en-US" dirty="0"/>
              <a:t>For example, a blog page can have multiple blog posts.</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Nested Routing</a:t>
            </a:r>
          </a:p>
        </p:txBody>
      </p:sp>
    </p:spTree>
    <p:extLst>
      <p:ext uri="{BB962C8B-B14F-4D97-AF65-F5344CB8AC3E}">
        <p14:creationId xmlns:p14="http://schemas.microsoft.com/office/powerpoint/2010/main" val="117248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vs Angular</a:t>
            </a:r>
          </a:p>
        </p:txBody>
      </p:sp>
      <p:graphicFrame>
        <p:nvGraphicFramePr>
          <p:cNvPr id="4" name="Table 3"/>
          <p:cNvGraphicFramePr>
            <a:graphicFrameLocks noGrp="1"/>
          </p:cNvGraphicFramePr>
          <p:nvPr>
            <p:extLst>
              <p:ext uri="{D42A27DB-BD31-4B8C-83A1-F6EECF244321}">
                <p14:modId xmlns:p14="http://schemas.microsoft.com/office/powerpoint/2010/main" val="1262896119"/>
              </p:ext>
            </p:extLst>
          </p:nvPr>
        </p:nvGraphicFramePr>
        <p:xfrm>
          <a:off x="76200" y="1381125"/>
          <a:ext cx="8991600" cy="4824414"/>
        </p:xfrm>
        <a:graphic>
          <a:graphicData uri="http://schemas.openxmlformats.org/drawingml/2006/table">
            <a:tbl>
              <a:tblPr/>
              <a:tblGrid>
                <a:gridCol w="2359966">
                  <a:extLst>
                    <a:ext uri="{9D8B030D-6E8A-4147-A177-3AD203B41FA5}">
                      <a16:colId xmlns:a16="http://schemas.microsoft.com/office/drawing/2014/main" val="20000"/>
                    </a:ext>
                  </a:extLst>
                </a:gridCol>
                <a:gridCol w="3862961">
                  <a:extLst>
                    <a:ext uri="{9D8B030D-6E8A-4147-A177-3AD203B41FA5}">
                      <a16:colId xmlns:a16="http://schemas.microsoft.com/office/drawing/2014/main" val="20001"/>
                    </a:ext>
                  </a:extLst>
                </a:gridCol>
                <a:gridCol w="2768673">
                  <a:extLst>
                    <a:ext uri="{9D8B030D-6E8A-4147-A177-3AD203B41FA5}">
                      <a16:colId xmlns:a16="http://schemas.microsoft.com/office/drawing/2014/main" val="20002"/>
                    </a:ext>
                  </a:extLst>
                </a:gridCol>
              </a:tblGrid>
              <a:tr h="689202">
                <a:tc>
                  <a:txBody>
                    <a:bodyPr/>
                    <a:lstStyle/>
                    <a:p>
                      <a:pPr algn="l"/>
                      <a:r>
                        <a:rPr lang="en-IN" sz="1800" b="1" dirty="0">
                          <a:solidFill>
                            <a:srgbClr val="FFFFFF"/>
                          </a:solidFill>
                          <a:effectLst/>
                          <a:latin typeface="verdana" panose="020B0604030504040204" pitchFamily="34" charset="0"/>
                        </a:rPr>
                        <a:t>TOPIC</a:t>
                      </a:r>
                      <a:endParaRPr lang="en-IN" sz="1800" dirty="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REACT</a:t>
                      </a:r>
                      <a:endParaRPr lang="en-IN" sz="180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ANGULAR</a:t>
                      </a:r>
                      <a:endParaRPr lang="en-IN" sz="1800">
                        <a:effectLst/>
                      </a:endParaRPr>
                    </a:p>
                  </a:txBody>
                  <a:tcPr marL="16892" marR="16892" marT="16892" marB="16892" anchor="ctr">
                    <a:lnL>
                      <a:noFill/>
                    </a:lnL>
                    <a:lnR>
                      <a:noFill/>
                    </a:lnR>
                    <a:lnT>
                      <a:noFill/>
                    </a:lnT>
                    <a:lnB>
                      <a:noFill/>
                    </a:lnB>
                    <a:solidFill>
                      <a:srgbClr val="2F369C"/>
                    </a:solidFill>
                  </a:tcPr>
                </a:tc>
                <a:extLst>
                  <a:ext uri="{0D108BD9-81ED-4DB2-BD59-A6C34878D82A}">
                    <a16:rowId xmlns:a16="http://schemas.microsoft.com/office/drawing/2014/main" val="10000"/>
                  </a:ext>
                </a:extLst>
              </a:tr>
              <a:tr h="689202">
                <a:tc>
                  <a:txBody>
                    <a:bodyPr/>
                    <a:lstStyle/>
                    <a:p>
                      <a:pPr algn="l"/>
                      <a:r>
                        <a:rPr lang="en-IN" sz="1800" i="1">
                          <a:effectLst/>
                          <a:latin typeface="verdana" panose="020B0604030504040204" pitchFamily="34" charset="0"/>
                        </a:rPr>
                        <a:t>1. ARCHITECTURE</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US" sz="1800">
                          <a:effectLst/>
                          <a:latin typeface="verdana" panose="020B0604030504040204" pitchFamily="34" charset="0"/>
                        </a:rPr>
                        <a:t>Only the View of MVC</a:t>
                      </a:r>
                      <a:endParaRPr lang="en-US"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Complete MVC</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1"/>
                  </a:ext>
                </a:extLst>
              </a:tr>
              <a:tr h="689202">
                <a:tc>
                  <a:txBody>
                    <a:bodyPr/>
                    <a:lstStyle/>
                    <a:p>
                      <a:r>
                        <a:rPr lang="en-IN" sz="1800" i="1">
                          <a:effectLst/>
                          <a:latin typeface="verdana" panose="020B0604030504040204" pitchFamily="34" charset="0"/>
                        </a:rPr>
                        <a:t>2. RENDERING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Server-side rendering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Client-side rendering</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2"/>
                  </a:ext>
                </a:extLst>
              </a:tr>
              <a:tr h="689202">
                <a:tc>
                  <a:txBody>
                    <a:bodyPr/>
                    <a:lstStyle/>
                    <a:p>
                      <a:r>
                        <a:rPr lang="en-IN" sz="1800" i="1">
                          <a:effectLst/>
                          <a:latin typeface="verdana" panose="020B0604030504040204" pitchFamily="34" charset="0"/>
                        </a:rPr>
                        <a:t>3. DOM</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Uses virtual DOM</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Uses real DOM</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3"/>
                  </a:ext>
                </a:extLst>
              </a:tr>
              <a:tr h="689202">
                <a:tc>
                  <a:txBody>
                    <a:bodyPr/>
                    <a:lstStyle/>
                    <a:p>
                      <a:r>
                        <a:rPr lang="en-IN" sz="1800" i="1">
                          <a:effectLst/>
                          <a:latin typeface="verdana" panose="020B0604030504040204" pitchFamily="34" charset="0"/>
                        </a:rPr>
                        <a:t>4. DATA BINDING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One-way data binding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Two-way data binding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4"/>
                  </a:ext>
                </a:extLst>
              </a:tr>
              <a:tr h="689202">
                <a:tc>
                  <a:txBody>
                    <a:bodyPr/>
                    <a:lstStyle/>
                    <a:p>
                      <a:r>
                        <a:rPr lang="en-IN" sz="1800" i="1">
                          <a:effectLst/>
                          <a:latin typeface="verdana" panose="020B0604030504040204" pitchFamily="34" charset="0"/>
                        </a:rPr>
                        <a:t>5. DEBUGGING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Compile time debugging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Runtime debugging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5"/>
                  </a:ext>
                </a:extLst>
              </a:tr>
              <a:tr h="689202">
                <a:tc>
                  <a:txBody>
                    <a:bodyPr/>
                    <a:lstStyle/>
                    <a:p>
                      <a:r>
                        <a:rPr lang="en-IN" sz="1800" i="1">
                          <a:effectLst/>
                          <a:latin typeface="verdana" panose="020B0604030504040204" pitchFamily="34" charset="0"/>
                        </a:rPr>
                        <a:t>6. AUTHOR</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Facebook</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Google</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94323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Nested Routing</a:t>
            </a:r>
          </a:p>
        </p:txBody>
      </p:sp>
      <p:pic>
        <p:nvPicPr>
          <p:cNvPr id="7" name="Picture 6">
            <a:extLst>
              <a:ext uri="{FF2B5EF4-FFF2-40B4-BE49-F238E27FC236}">
                <a16:creationId xmlns:a16="http://schemas.microsoft.com/office/drawing/2014/main" id="{FF78C5D8-317B-5763-CFAE-4DCCA07D93F5}"/>
              </a:ext>
            </a:extLst>
          </p:cNvPr>
          <p:cNvPicPr>
            <a:picLocks noChangeAspect="1"/>
          </p:cNvPicPr>
          <p:nvPr/>
        </p:nvPicPr>
        <p:blipFill>
          <a:blip r:embed="rId2"/>
          <a:srcRect l="36666" t="20371" r="16667" b="15926"/>
          <a:stretch/>
        </p:blipFill>
        <p:spPr>
          <a:xfrm>
            <a:off x="990600" y="1304892"/>
            <a:ext cx="7010400" cy="5382986"/>
          </a:xfrm>
          <a:prstGeom prst="rect">
            <a:avLst/>
          </a:prstGeom>
        </p:spPr>
      </p:pic>
    </p:spTree>
    <p:extLst>
      <p:ext uri="{BB962C8B-B14F-4D97-AF65-F5344CB8AC3E}">
        <p14:creationId xmlns:p14="http://schemas.microsoft.com/office/powerpoint/2010/main" val="15271247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7E68-97BE-CCE0-3968-B945ABF26BD9}"/>
              </a:ext>
            </a:extLst>
          </p:cNvPr>
          <p:cNvSpPr>
            <a:spLocks noGrp="1"/>
          </p:cNvSpPr>
          <p:nvPr>
            <p:ph sz="quarter" idx="12"/>
          </p:nvPr>
        </p:nvSpPr>
        <p:spPr>
          <a:xfrm>
            <a:off x="457201" y="1381125"/>
            <a:ext cx="8228012" cy="1819275"/>
          </a:xfrm>
        </p:spPr>
        <p:txBody>
          <a:bodyPr/>
          <a:lstStyle/>
          <a:p>
            <a:r>
              <a:rPr lang="en-US" dirty="0"/>
              <a:t>Use Case: Dynamic routes are useful for handling variable parts of the URL, such as showing different pages or posts based on dynamic IDs or slugs (e.g., viewing a specific product, user profile, or blog post).</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Dynamic Routing</a:t>
            </a:r>
          </a:p>
        </p:txBody>
      </p:sp>
      <p:pic>
        <p:nvPicPr>
          <p:cNvPr id="5" name="Picture 4">
            <a:extLst>
              <a:ext uri="{FF2B5EF4-FFF2-40B4-BE49-F238E27FC236}">
                <a16:creationId xmlns:a16="http://schemas.microsoft.com/office/drawing/2014/main" id="{14DA3AE4-D3D4-68C4-D46F-1E55965C48E6}"/>
              </a:ext>
            </a:extLst>
          </p:cNvPr>
          <p:cNvPicPr>
            <a:picLocks noChangeAspect="1"/>
          </p:cNvPicPr>
          <p:nvPr/>
        </p:nvPicPr>
        <p:blipFill>
          <a:blip r:embed="rId2"/>
          <a:srcRect l="36666" t="29259" r="16667" b="17408"/>
          <a:stretch/>
        </p:blipFill>
        <p:spPr>
          <a:xfrm>
            <a:off x="1523999" y="3049555"/>
            <a:ext cx="5926667" cy="3810000"/>
          </a:xfrm>
          <a:prstGeom prst="rect">
            <a:avLst/>
          </a:prstGeom>
        </p:spPr>
      </p:pic>
    </p:spTree>
    <p:extLst>
      <p:ext uri="{BB962C8B-B14F-4D97-AF65-F5344CB8AC3E}">
        <p14:creationId xmlns:p14="http://schemas.microsoft.com/office/powerpoint/2010/main" val="8529267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7E68-97BE-CCE0-3968-B945ABF26BD9}"/>
              </a:ext>
            </a:extLst>
          </p:cNvPr>
          <p:cNvSpPr>
            <a:spLocks noGrp="1"/>
          </p:cNvSpPr>
          <p:nvPr>
            <p:ph sz="quarter" idx="12"/>
          </p:nvPr>
        </p:nvSpPr>
        <p:spPr>
          <a:xfrm>
            <a:off x="457201" y="1381125"/>
            <a:ext cx="8228012" cy="1209675"/>
          </a:xfrm>
        </p:spPr>
        <p:txBody>
          <a:bodyPr/>
          <a:lstStyle/>
          <a:p>
            <a:r>
              <a:rPr lang="en-US" dirty="0"/>
              <a:t>Use Case: When you want to restrict certain routes to authenticated users only. For example, a dashboard or profile page should only be accessible after logging in.</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Protected Routes (Private Routes)</a:t>
            </a:r>
          </a:p>
        </p:txBody>
      </p:sp>
      <p:pic>
        <p:nvPicPr>
          <p:cNvPr id="6" name="Picture 5">
            <a:extLst>
              <a:ext uri="{FF2B5EF4-FFF2-40B4-BE49-F238E27FC236}">
                <a16:creationId xmlns:a16="http://schemas.microsoft.com/office/drawing/2014/main" id="{84945BE1-9827-6E9F-7F21-CC6930B5316D}"/>
              </a:ext>
            </a:extLst>
          </p:cNvPr>
          <p:cNvPicPr>
            <a:picLocks noChangeAspect="1"/>
          </p:cNvPicPr>
          <p:nvPr/>
        </p:nvPicPr>
        <p:blipFill>
          <a:blip r:embed="rId2"/>
          <a:srcRect l="36459" t="22594" r="16666" b="14444"/>
          <a:stretch/>
        </p:blipFill>
        <p:spPr>
          <a:xfrm>
            <a:off x="1524000" y="2590800"/>
            <a:ext cx="5715000" cy="4318000"/>
          </a:xfrm>
          <a:prstGeom prst="rect">
            <a:avLst/>
          </a:prstGeom>
        </p:spPr>
      </p:pic>
    </p:spTree>
    <p:extLst>
      <p:ext uri="{BB962C8B-B14F-4D97-AF65-F5344CB8AC3E}">
        <p14:creationId xmlns:p14="http://schemas.microsoft.com/office/powerpoint/2010/main" val="22438544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7E68-97BE-CCE0-3968-B945ABF26BD9}"/>
              </a:ext>
            </a:extLst>
          </p:cNvPr>
          <p:cNvSpPr>
            <a:spLocks noGrp="1"/>
          </p:cNvSpPr>
          <p:nvPr>
            <p:ph sz="quarter" idx="12"/>
          </p:nvPr>
        </p:nvSpPr>
        <p:spPr>
          <a:xfrm>
            <a:off x="438284" y="1295400"/>
            <a:ext cx="8228012" cy="1209675"/>
          </a:xfrm>
        </p:spPr>
        <p:txBody>
          <a:bodyPr>
            <a:normAutofit fontScale="92500" lnSpcReduction="20000"/>
          </a:bodyPr>
          <a:lstStyle/>
          <a:p>
            <a:r>
              <a:rPr lang="en-US" dirty="0"/>
              <a:t>Use Case: When you need to automatically redirect the user to another route. This is often used for login redirects, handling 404 pages, or other cases where navigation needs to be automated.</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Redirects</a:t>
            </a:r>
          </a:p>
        </p:txBody>
      </p:sp>
      <p:pic>
        <p:nvPicPr>
          <p:cNvPr id="5" name="Picture 4">
            <a:extLst>
              <a:ext uri="{FF2B5EF4-FFF2-40B4-BE49-F238E27FC236}">
                <a16:creationId xmlns:a16="http://schemas.microsoft.com/office/drawing/2014/main" id="{A138F1E4-77C3-16BB-9155-2F3C5CC8F051}"/>
              </a:ext>
            </a:extLst>
          </p:cNvPr>
          <p:cNvPicPr>
            <a:picLocks noChangeAspect="1"/>
          </p:cNvPicPr>
          <p:nvPr/>
        </p:nvPicPr>
        <p:blipFill>
          <a:blip r:embed="rId2"/>
          <a:srcRect l="36666" t="32037" r="16667" b="21852"/>
          <a:stretch/>
        </p:blipFill>
        <p:spPr>
          <a:xfrm>
            <a:off x="685800" y="2592515"/>
            <a:ext cx="7315200" cy="4065816"/>
          </a:xfrm>
          <a:prstGeom prst="rect">
            <a:avLst/>
          </a:prstGeom>
        </p:spPr>
      </p:pic>
    </p:spTree>
    <p:extLst>
      <p:ext uri="{BB962C8B-B14F-4D97-AF65-F5344CB8AC3E}">
        <p14:creationId xmlns:p14="http://schemas.microsoft.com/office/powerpoint/2010/main" val="10521399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7E68-97BE-CCE0-3968-B945ABF26BD9}"/>
              </a:ext>
            </a:extLst>
          </p:cNvPr>
          <p:cNvSpPr>
            <a:spLocks noGrp="1"/>
          </p:cNvSpPr>
          <p:nvPr>
            <p:ph sz="quarter" idx="12"/>
          </p:nvPr>
        </p:nvSpPr>
        <p:spPr>
          <a:xfrm>
            <a:off x="438284" y="1295400"/>
            <a:ext cx="8228012" cy="1209675"/>
          </a:xfrm>
        </p:spPr>
        <p:txBody>
          <a:bodyPr>
            <a:normAutofit/>
          </a:bodyPr>
          <a:lstStyle/>
          <a:p>
            <a:r>
              <a:rPr lang="en-US" dirty="0"/>
              <a:t>Use Case: For large applications where you want to load components lazily to improve performance. Pages are loaded only when needed.</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Lazy Loading (Code-Splitting Routes)</a:t>
            </a:r>
          </a:p>
        </p:txBody>
      </p:sp>
      <p:pic>
        <p:nvPicPr>
          <p:cNvPr id="6" name="Picture 5">
            <a:extLst>
              <a:ext uri="{FF2B5EF4-FFF2-40B4-BE49-F238E27FC236}">
                <a16:creationId xmlns:a16="http://schemas.microsoft.com/office/drawing/2014/main" id="{06551328-C586-4A6E-922F-1C59AF5F0D39}"/>
              </a:ext>
            </a:extLst>
          </p:cNvPr>
          <p:cNvPicPr>
            <a:picLocks noChangeAspect="1"/>
          </p:cNvPicPr>
          <p:nvPr/>
        </p:nvPicPr>
        <p:blipFill>
          <a:blip r:embed="rId2"/>
          <a:srcRect l="37500" t="26296" r="17500" b="15926"/>
          <a:stretch/>
        </p:blipFill>
        <p:spPr>
          <a:xfrm>
            <a:off x="1102567" y="2505075"/>
            <a:ext cx="6172200" cy="4295192"/>
          </a:xfrm>
          <a:prstGeom prst="rect">
            <a:avLst/>
          </a:prstGeom>
        </p:spPr>
      </p:pic>
    </p:spTree>
    <p:extLst>
      <p:ext uri="{BB962C8B-B14F-4D97-AF65-F5344CB8AC3E}">
        <p14:creationId xmlns:p14="http://schemas.microsoft.com/office/powerpoint/2010/main" val="6834731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27E68-97BE-CCE0-3968-B945ABF26BD9}"/>
              </a:ext>
            </a:extLst>
          </p:cNvPr>
          <p:cNvSpPr>
            <a:spLocks noGrp="1"/>
          </p:cNvSpPr>
          <p:nvPr>
            <p:ph sz="quarter" idx="12"/>
          </p:nvPr>
        </p:nvSpPr>
        <p:spPr>
          <a:xfrm>
            <a:off x="438284" y="1295400"/>
            <a:ext cx="8228012" cy="1209675"/>
          </a:xfrm>
        </p:spPr>
        <p:txBody>
          <a:bodyPr>
            <a:normAutofit/>
          </a:bodyPr>
          <a:lstStyle/>
          <a:p>
            <a:r>
              <a:rPr lang="en-US" dirty="0"/>
              <a:t>Use Case: For large applications where you want to load components lazily to improve performance. Pages are loaded only when needed.</a:t>
            </a:r>
            <a:endParaRPr lang="en-IN" dirty="0"/>
          </a:p>
        </p:txBody>
      </p:sp>
      <p:sp>
        <p:nvSpPr>
          <p:cNvPr id="3" name="Title 2">
            <a:extLst>
              <a:ext uri="{FF2B5EF4-FFF2-40B4-BE49-F238E27FC236}">
                <a16:creationId xmlns:a16="http://schemas.microsoft.com/office/drawing/2014/main" id="{664DCE35-3458-769B-2E6E-A2351F4B5D08}"/>
              </a:ext>
            </a:extLst>
          </p:cNvPr>
          <p:cNvSpPr>
            <a:spLocks noGrp="1"/>
          </p:cNvSpPr>
          <p:nvPr>
            <p:ph type="title"/>
          </p:nvPr>
        </p:nvSpPr>
        <p:spPr/>
        <p:txBody>
          <a:bodyPr/>
          <a:lstStyle/>
          <a:p>
            <a:r>
              <a:rPr lang="en-IN" dirty="0"/>
              <a:t>Lazy Loading (Code-Splitting Routes)</a:t>
            </a:r>
          </a:p>
        </p:txBody>
      </p:sp>
      <p:pic>
        <p:nvPicPr>
          <p:cNvPr id="6" name="Picture 5">
            <a:extLst>
              <a:ext uri="{FF2B5EF4-FFF2-40B4-BE49-F238E27FC236}">
                <a16:creationId xmlns:a16="http://schemas.microsoft.com/office/drawing/2014/main" id="{06551328-C586-4A6E-922F-1C59AF5F0D39}"/>
              </a:ext>
            </a:extLst>
          </p:cNvPr>
          <p:cNvPicPr>
            <a:picLocks noChangeAspect="1"/>
          </p:cNvPicPr>
          <p:nvPr/>
        </p:nvPicPr>
        <p:blipFill>
          <a:blip r:embed="rId2"/>
          <a:srcRect l="37500" t="26296" r="17500" b="15926"/>
          <a:stretch/>
        </p:blipFill>
        <p:spPr>
          <a:xfrm>
            <a:off x="1102567" y="2505075"/>
            <a:ext cx="6172200" cy="4295192"/>
          </a:xfrm>
          <a:prstGeom prst="rect">
            <a:avLst/>
          </a:prstGeom>
        </p:spPr>
      </p:pic>
    </p:spTree>
    <p:extLst>
      <p:ext uri="{BB962C8B-B14F-4D97-AF65-F5344CB8AC3E}">
        <p14:creationId xmlns:p14="http://schemas.microsoft.com/office/powerpoint/2010/main" val="13250648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p:txBody>
          <a:bodyPr/>
          <a:lstStyle/>
          <a:p>
            <a:r>
              <a:rPr lang="en-US" dirty="0"/>
              <a:t>A router which doesn’t change the URL in your browser instead it keeps the URL changes in memory</a:t>
            </a:r>
          </a:p>
          <a:p>
            <a:r>
              <a:rPr lang="en-US" dirty="0"/>
              <a:t>It is very useful for testing and non browser environments ✅</a:t>
            </a:r>
          </a:p>
          <a:p>
            <a:r>
              <a:rPr lang="en-US" dirty="0"/>
              <a:t>But in browser, It doesn’t have history. So you can’t go back or forward using browser history ❌</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Memory Router</a:t>
            </a:r>
          </a:p>
        </p:txBody>
      </p:sp>
    </p:spTree>
    <p:extLst>
      <p:ext uri="{BB962C8B-B14F-4D97-AF65-F5344CB8AC3E}">
        <p14:creationId xmlns:p14="http://schemas.microsoft.com/office/powerpoint/2010/main" val="22787714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a:xfrm>
            <a:off x="457201" y="1381125"/>
            <a:ext cx="8228012" cy="1362075"/>
          </a:xfrm>
        </p:spPr>
        <p:txBody>
          <a:bodyPr/>
          <a:lstStyle/>
          <a:p>
            <a:r>
              <a:rPr lang="en-US" dirty="0"/>
              <a:t>Use Case: Primarily used for testing or non-browser environments. It keeps the history of your "navigation" in memory (does not interact with the browser URL).</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Memory Router</a:t>
            </a:r>
          </a:p>
        </p:txBody>
      </p:sp>
      <p:pic>
        <p:nvPicPr>
          <p:cNvPr id="5" name="Picture 4">
            <a:extLst>
              <a:ext uri="{FF2B5EF4-FFF2-40B4-BE49-F238E27FC236}">
                <a16:creationId xmlns:a16="http://schemas.microsoft.com/office/drawing/2014/main" id="{90A40B80-C237-392A-2D19-BF08C74EEF77}"/>
              </a:ext>
            </a:extLst>
          </p:cNvPr>
          <p:cNvPicPr>
            <a:picLocks noChangeAspect="1"/>
          </p:cNvPicPr>
          <p:nvPr/>
        </p:nvPicPr>
        <p:blipFill>
          <a:blip r:embed="rId2"/>
          <a:srcRect l="36666" t="20371" r="16667" b="36667"/>
          <a:stretch/>
        </p:blipFill>
        <p:spPr>
          <a:xfrm>
            <a:off x="1066800" y="2590800"/>
            <a:ext cx="7243126" cy="3750906"/>
          </a:xfrm>
          <a:prstGeom prst="rect">
            <a:avLst/>
          </a:prstGeom>
        </p:spPr>
      </p:pic>
    </p:spTree>
    <p:extLst>
      <p:ext uri="{BB962C8B-B14F-4D97-AF65-F5344CB8AC3E}">
        <p14:creationId xmlns:p14="http://schemas.microsoft.com/office/powerpoint/2010/main" val="3375627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a:xfrm>
            <a:off x="457201" y="1381125"/>
            <a:ext cx="8228012" cy="785553"/>
          </a:xfrm>
        </p:spPr>
        <p:txBody>
          <a:bodyPr>
            <a:normAutofit lnSpcReduction="10000"/>
          </a:bodyPr>
          <a:lstStyle/>
          <a:p>
            <a:r>
              <a:rPr lang="en-US" dirty="0"/>
              <a:t>Use Case: Useful when your route needs to handle query parameters (e.g., /</a:t>
            </a:r>
            <a:r>
              <a:rPr lang="en-US" dirty="0" err="1"/>
              <a:t>search?query</a:t>
            </a:r>
            <a:r>
              <a:rPr lang="en-US" dirty="0"/>
              <a:t>=react).</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Query Params Handling</a:t>
            </a:r>
          </a:p>
        </p:txBody>
      </p:sp>
      <p:pic>
        <p:nvPicPr>
          <p:cNvPr id="6" name="Picture 5">
            <a:extLst>
              <a:ext uri="{FF2B5EF4-FFF2-40B4-BE49-F238E27FC236}">
                <a16:creationId xmlns:a16="http://schemas.microsoft.com/office/drawing/2014/main" id="{674E17E7-9C20-947E-4DED-D27D32173C5B}"/>
              </a:ext>
            </a:extLst>
          </p:cNvPr>
          <p:cNvPicPr>
            <a:picLocks noChangeAspect="1"/>
          </p:cNvPicPr>
          <p:nvPr/>
        </p:nvPicPr>
        <p:blipFill>
          <a:blip r:embed="rId2"/>
          <a:srcRect l="36666" t="20371" r="16667" b="21852"/>
          <a:stretch/>
        </p:blipFill>
        <p:spPr>
          <a:xfrm>
            <a:off x="1219199" y="2186894"/>
            <a:ext cx="6462951" cy="4500984"/>
          </a:xfrm>
          <a:prstGeom prst="rect">
            <a:avLst/>
          </a:prstGeom>
        </p:spPr>
      </p:pic>
    </p:spTree>
    <p:extLst>
      <p:ext uri="{BB962C8B-B14F-4D97-AF65-F5344CB8AC3E}">
        <p14:creationId xmlns:p14="http://schemas.microsoft.com/office/powerpoint/2010/main" val="27887649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6A64C-C2E0-4D00-B1AE-F8633E66CE79}"/>
              </a:ext>
            </a:extLst>
          </p:cNvPr>
          <p:cNvSpPr>
            <a:spLocks noGrp="1"/>
          </p:cNvSpPr>
          <p:nvPr>
            <p:ph sz="quarter" idx="12"/>
          </p:nvPr>
        </p:nvSpPr>
        <p:spPr/>
        <p:txBody>
          <a:bodyPr>
            <a:normAutofit fontScale="85000" lnSpcReduction="10000"/>
          </a:bodyPr>
          <a:lstStyle/>
          <a:p>
            <a:r>
              <a:rPr lang="en-US" dirty="0"/>
              <a:t>A router which uses client side hash routing.</a:t>
            </a:r>
          </a:p>
          <a:p>
            <a:r>
              <a:rPr lang="en-US" dirty="0"/>
              <a:t>Whenever, there is a new route get rendered, it updated the browser URL with hash routes. (</a:t>
            </a:r>
            <a:r>
              <a:rPr lang="en-US" dirty="0" err="1"/>
              <a:t>eg.</a:t>
            </a:r>
            <a:r>
              <a:rPr lang="en-US" dirty="0"/>
              <a:t>, /#/about)</a:t>
            </a:r>
          </a:p>
          <a:p>
            <a:r>
              <a:rPr lang="en-US" dirty="0"/>
              <a:t>Hash portion of the URL won’t be handled by server, server will always send the index.html for every request and ignore hash value. Hash value will be handled by react router.</a:t>
            </a:r>
          </a:p>
          <a:p>
            <a:r>
              <a:rPr lang="en-US" dirty="0"/>
              <a:t>It is used to support legacy browsers which usually doesn’t support HTML </a:t>
            </a:r>
            <a:r>
              <a:rPr lang="en-US" dirty="0" err="1"/>
              <a:t>pushState</a:t>
            </a:r>
            <a:r>
              <a:rPr lang="en-US" dirty="0"/>
              <a:t> API ✅</a:t>
            </a:r>
          </a:p>
          <a:p>
            <a:r>
              <a:rPr lang="en-US" dirty="0"/>
              <a:t>It doesn’t need any configuration in server to handle routes ✅</a:t>
            </a:r>
          </a:p>
          <a:p>
            <a:r>
              <a:rPr lang="en-US" dirty="0"/>
              <a:t>This route isn’t recommended by the team who created react router package. Use it only if you need to support legacy browsers or don’t have server logic to handle the client side routes ❌</a:t>
            </a:r>
            <a:endParaRPr lang="en-IN" dirty="0"/>
          </a:p>
        </p:txBody>
      </p:sp>
      <p:sp>
        <p:nvSpPr>
          <p:cNvPr id="3" name="Title 2">
            <a:extLst>
              <a:ext uri="{FF2B5EF4-FFF2-40B4-BE49-F238E27FC236}">
                <a16:creationId xmlns:a16="http://schemas.microsoft.com/office/drawing/2014/main" id="{F2C85E4A-B923-4456-8DEF-96E33BB6EE8C}"/>
              </a:ext>
            </a:extLst>
          </p:cNvPr>
          <p:cNvSpPr>
            <a:spLocks noGrp="1"/>
          </p:cNvSpPr>
          <p:nvPr>
            <p:ph type="title"/>
          </p:nvPr>
        </p:nvSpPr>
        <p:spPr/>
        <p:txBody>
          <a:bodyPr/>
          <a:lstStyle/>
          <a:p>
            <a:r>
              <a:rPr lang="en-IN" dirty="0"/>
              <a:t>Hash Router</a:t>
            </a:r>
          </a:p>
        </p:txBody>
      </p:sp>
    </p:spTree>
    <p:extLst>
      <p:ext uri="{BB962C8B-B14F-4D97-AF65-F5344CB8AC3E}">
        <p14:creationId xmlns:p14="http://schemas.microsoft.com/office/powerpoint/2010/main" val="108814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React?</a:t>
            </a:r>
          </a:p>
        </p:txBody>
      </p:sp>
      <p:pic>
        <p:nvPicPr>
          <p:cNvPr id="4098" name="Picture 2" descr="traditional data flow - What is React - Edurek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378825" cy="369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60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6A64C-C2E0-4D00-B1AE-F8633E66CE79}"/>
              </a:ext>
            </a:extLst>
          </p:cNvPr>
          <p:cNvSpPr>
            <a:spLocks noGrp="1"/>
          </p:cNvSpPr>
          <p:nvPr>
            <p:ph sz="quarter" idx="12"/>
          </p:nvPr>
        </p:nvSpPr>
        <p:spPr>
          <a:xfrm>
            <a:off x="457201" y="1381125"/>
            <a:ext cx="8228012" cy="1285875"/>
          </a:xfrm>
        </p:spPr>
        <p:txBody>
          <a:bodyPr>
            <a:normAutofit/>
          </a:bodyPr>
          <a:lstStyle/>
          <a:p>
            <a:r>
              <a:rPr lang="en-US" dirty="0"/>
              <a:t>Use Case: Useful for applications that are hosted on static file servers where the server doesn't handle requests for all URLs (e.g., GitHub Pages).</a:t>
            </a:r>
          </a:p>
          <a:p>
            <a:endParaRPr lang="en-IN" dirty="0"/>
          </a:p>
        </p:txBody>
      </p:sp>
      <p:sp>
        <p:nvSpPr>
          <p:cNvPr id="3" name="Title 2">
            <a:extLst>
              <a:ext uri="{FF2B5EF4-FFF2-40B4-BE49-F238E27FC236}">
                <a16:creationId xmlns:a16="http://schemas.microsoft.com/office/drawing/2014/main" id="{F2C85E4A-B923-4456-8DEF-96E33BB6EE8C}"/>
              </a:ext>
            </a:extLst>
          </p:cNvPr>
          <p:cNvSpPr>
            <a:spLocks noGrp="1"/>
          </p:cNvSpPr>
          <p:nvPr>
            <p:ph type="title"/>
          </p:nvPr>
        </p:nvSpPr>
        <p:spPr/>
        <p:txBody>
          <a:bodyPr/>
          <a:lstStyle/>
          <a:p>
            <a:r>
              <a:rPr lang="en-IN" dirty="0"/>
              <a:t>Hash Router</a:t>
            </a:r>
          </a:p>
        </p:txBody>
      </p:sp>
      <p:pic>
        <p:nvPicPr>
          <p:cNvPr id="5" name="Picture 4">
            <a:extLst>
              <a:ext uri="{FF2B5EF4-FFF2-40B4-BE49-F238E27FC236}">
                <a16:creationId xmlns:a16="http://schemas.microsoft.com/office/drawing/2014/main" id="{4F5FF76A-1ACB-BE75-1CD5-5F8F8862B1F5}"/>
              </a:ext>
            </a:extLst>
          </p:cNvPr>
          <p:cNvPicPr>
            <a:picLocks noChangeAspect="1"/>
          </p:cNvPicPr>
          <p:nvPr/>
        </p:nvPicPr>
        <p:blipFill>
          <a:blip r:embed="rId2"/>
          <a:srcRect l="36666" t="21852" r="17500" b="30741"/>
          <a:stretch/>
        </p:blipFill>
        <p:spPr>
          <a:xfrm>
            <a:off x="1028700" y="2539883"/>
            <a:ext cx="7086600" cy="4123113"/>
          </a:xfrm>
          <a:prstGeom prst="rect">
            <a:avLst/>
          </a:prstGeom>
        </p:spPr>
      </p:pic>
    </p:spTree>
    <p:extLst>
      <p:ext uri="{BB962C8B-B14F-4D97-AF65-F5344CB8AC3E}">
        <p14:creationId xmlns:p14="http://schemas.microsoft.com/office/powerpoint/2010/main" val="17779753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7906C-5BBB-42FE-A141-2A02521AF982}"/>
              </a:ext>
            </a:extLst>
          </p:cNvPr>
          <p:cNvSpPr>
            <a:spLocks noGrp="1"/>
          </p:cNvSpPr>
          <p:nvPr>
            <p:ph sz="quarter" idx="12"/>
          </p:nvPr>
        </p:nvSpPr>
        <p:spPr/>
        <p:txBody>
          <a:bodyPr>
            <a:normAutofit fontScale="92500"/>
          </a:bodyPr>
          <a:lstStyle/>
          <a:p>
            <a:r>
              <a:rPr lang="en-US" dirty="0"/>
              <a:t>The widely popular router and a router for modern browsers which user HTML5 </a:t>
            </a:r>
            <a:r>
              <a:rPr lang="en-US" dirty="0" err="1"/>
              <a:t>pushState</a:t>
            </a:r>
            <a:r>
              <a:rPr lang="en-US" dirty="0"/>
              <a:t> API. (i.e., </a:t>
            </a:r>
            <a:r>
              <a:rPr lang="en-US" dirty="0" err="1"/>
              <a:t>pushState</a:t>
            </a:r>
            <a:r>
              <a:rPr lang="en-US" dirty="0"/>
              <a:t>, </a:t>
            </a:r>
            <a:r>
              <a:rPr lang="en-US" dirty="0" err="1"/>
              <a:t>replaceState</a:t>
            </a:r>
            <a:r>
              <a:rPr lang="en-US" dirty="0"/>
              <a:t> and </a:t>
            </a:r>
            <a:r>
              <a:rPr lang="en-US" dirty="0" err="1"/>
              <a:t>popState</a:t>
            </a:r>
            <a:r>
              <a:rPr lang="en-US" dirty="0"/>
              <a:t> API).</a:t>
            </a:r>
          </a:p>
          <a:p>
            <a:r>
              <a:rPr lang="en-US" dirty="0"/>
              <a:t>It routes as normal URL in browser, you can’t differentiate whether it is server rendered page or client rendered page through the URL.</a:t>
            </a:r>
          </a:p>
          <a:p>
            <a:r>
              <a:rPr lang="en-US" dirty="0"/>
              <a:t>It assumes, your server handles all the request URL (</a:t>
            </a:r>
            <a:r>
              <a:rPr lang="en-US" dirty="0" err="1"/>
              <a:t>eg.</a:t>
            </a:r>
            <a:r>
              <a:rPr lang="en-US" dirty="0"/>
              <a:t>, /, /about) and points to root index.html. From there, </a:t>
            </a:r>
            <a:r>
              <a:rPr lang="en-US" dirty="0" err="1"/>
              <a:t>BrowserRouter</a:t>
            </a:r>
            <a:r>
              <a:rPr lang="en-US" dirty="0"/>
              <a:t> take care of routing the relevant page.</a:t>
            </a:r>
          </a:p>
          <a:p>
            <a:r>
              <a:rPr lang="en-US" dirty="0"/>
              <a:t>It accepts </a:t>
            </a:r>
            <a:r>
              <a:rPr lang="en-US" dirty="0" err="1"/>
              <a:t>forceRefresh</a:t>
            </a:r>
            <a:r>
              <a:rPr lang="en-US" dirty="0"/>
              <a:t> props to support legacy browsers which doesn’t support HTML5 </a:t>
            </a:r>
            <a:r>
              <a:rPr lang="en-US" dirty="0" err="1"/>
              <a:t>pushState</a:t>
            </a:r>
            <a:r>
              <a:rPr lang="en-US" dirty="0"/>
              <a:t> API ✅</a:t>
            </a:r>
            <a:endParaRPr lang="en-IN" dirty="0"/>
          </a:p>
        </p:txBody>
      </p:sp>
      <p:sp>
        <p:nvSpPr>
          <p:cNvPr id="3" name="Title 2">
            <a:extLst>
              <a:ext uri="{FF2B5EF4-FFF2-40B4-BE49-F238E27FC236}">
                <a16:creationId xmlns:a16="http://schemas.microsoft.com/office/drawing/2014/main" id="{76D4CA0D-D653-40B2-B59F-3B5941F0A6C9}"/>
              </a:ext>
            </a:extLst>
          </p:cNvPr>
          <p:cNvSpPr>
            <a:spLocks noGrp="1"/>
          </p:cNvSpPr>
          <p:nvPr>
            <p:ph type="title"/>
          </p:nvPr>
        </p:nvSpPr>
        <p:spPr/>
        <p:txBody>
          <a:bodyPr/>
          <a:lstStyle/>
          <a:p>
            <a:r>
              <a:rPr lang="en-IN" dirty="0"/>
              <a:t>Browser Router</a:t>
            </a:r>
          </a:p>
        </p:txBody>
      </p:sp>
    </p:spTree>
    <p:extLst>
      <p:ext uri="{BB962C8B-B14F-4D97-AF65-F5344CB8AC3E}">
        <p14:creationId xmlns:p14="http://schemas.microsoft.com/office/powerpoint/2010/main" val="33921373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8445609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322A03-0A98-3F1C-D32C-E7090C919228}"/>
              </a:ext>
            </a:extLst>
          </p:cNvPr>
          <p:cNvSpPr>
            <a:spLocks noGrp="1"/>
          </p:cNvSpPr>
          <p:nvPr>
            <p:ph type="title"/>
          </p:nvPr>
        </p:nvSpPr>
        <p:spPr/>
        <p:txBody>
          <a:bodyPr/>
          <a:lstStyle/>
          <a:p>
            <a:r>
              <a:rPr lang="en-IN" dirty="0"/>
              <a:t>Uncontrolled Element</a:t>
            </a:r>
          </a:p>
        </p:txBody>
      </p:sp>
      <p:pic>
        <p:nvPicPr>
          <p:cNvPr id="5" name="Picture 4">
            <a:extLst>
              <a:ext uri="{FF2B5EF4-FFF2-40B4-BE49-F238E27FC236}">
                <a16:creationId xmlns:a16="http://schemas.microsoft.com/office/drawing/2014/main" id="{2FA9E718-134B-FFC4-8E5E-EC9D629B661E}"/>
              </a:ext>
            </a:extLst>
          </p:cNvPr>
          <p:cNvPicPr>
            <a:picLocks noChangeAspect="1"/>
          </p:cNvPicPr>
          <p:nvPr/>
        </p:nvPicPr>
        <p:blipFill>
          <a:blip r:embed="rId2"/>
          <a:srcRect t="1530"/>
          <a:stretch/>
        </p:blipFill>
        <p:spPr>
          <a:xfrm>
            <a:off x="533400" y="1447800"/>
            <a:ext cx="8305800" cy="51054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7C4D768-9362-E8F9-9B51-DC2B342F7C8B}"/>
                  </a:ext>
                </a:extLst>
              </p14:cNvPr>
              <p14:cNvContentPartPr/>
              <p14:nvPr/>
            </p14:nvContentPartPr>
            <p14:xfrm>
              <a:off x="3953887" y="3171350"/>
              <a:ext cx="594720" cy="776880"/>
            </p14:xfrm>
          </p:contentPart>
        </mc:Choice>
        <mc:Fallback xmlns="">
          <p:pic>
            <p:nvPicPr>
              <p:cNvPr id="6" name="Ink 5">
                <a:extLst>
                  <a:ext uri="{FF2B5EF4-FFF2-40B4-BE49-F238E27FC236}">
                    <a16:creationId xmlns:a16="http://schemas.microsoft.com/office/drawing/2014/main" id="{B7C4D768-9362-E8F9-9B51-DC2B342F7C8B}"/>
                  </a:ext>
                </a:extLst>
              </p:cNvPr>
              <p:cNvPicPr/>
              <p:nvPr/>
            </p:nvPicPr>
            <p:blipFill>
              <a:blip r:embed="rId4"/>
              <a:stretch>
                <a:fillRect/>
              </a:stretch>
            </p:blipFill>
            <p:spPr>
              <a:xfrm>
                <a:off x="3947767" y="3165230"/>
                <a:ext cx="606960" cy="789120"/>
              </a:xfrm>
              <a:prstGeom prst="rect">
                <a:avLst/>
              </a:prstGeom>
            </p:spPr>
          </p:pic>
        </mc:Fallback>
      </mc:AlternateContent>
    </p:spTree>
    <p:extLst>
      <p:ext uri="{BB962C8B-B14F-4D97-AF65-F5344CB8AC3E}">
        <p14:creationId xmlns:p14="http://schemas.microsoft.com/office/powerpoint/2010/main" val="34310574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Apollo: Easy to set up and use </a:t>
            </a:r>
            <a:r>
              <a:rPr lang="en-IN" dirty="0" err="1"/>
              <a:t>GraphQL</a:t>
            </a:r>
            <a:r>
              <a:rPr lang="en-IN" dirty="0"/>
              <a:t> client.</a:t>
            </a:r>
          </a:p>
          <a:p>
            <a:r>
              <a:rPr lang="en-IN" dirty="0" err="1"/>
              <a:t>Axios</a:t>
            </a:r>
            <a:r>
              <a:rPr lang="en-IN" dirty="0"/>
              <a:t>: Promise based HTTP client for the browser and node.js.</a:t>
            </a:r>
          </a:p>
          <a:p>
            <a:r>
              <a:rPr lang="en-IN" dirty="0"/>
              <a:t>Relay Modern - A JavaScript framework for building data-driven React applications.</a:t>
            </a:r>
          </a:p>
          <a:p>
            <a:r>
              <a:rPr lang="en-IN" dirty="0"/>
              <a:t>Request: Simplified HTTP request client.</a:t>
            </a:r>
          </a:p>
          <a:p>
            <a:r>
              <a:rPr lang="en-IN" dirty="0" err="1"/>
              <a:t>Superagent</a:t>
            </a:r>
            <a:r>
              <a:rPr lang="en-IN" dirty="0"/>
              <a:t>: A lightweight “isomorphic” library for AJAX requests.</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23570902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axios</a:t>
            </a:r>
            <a:r>
              <a:rPr lang="en-IN" dirty="0"/>
              <a:t> --save</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3126262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3206366066"/>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Built-in tool</a:t>
                      </a:r>
                    </a:p>
                  </a:txBody>
                  <a:tcPr/>
                </a:tc>
                <a:tc>
                  <a:txBody>
                    <a:bodyPr/>
                    <a:lstStyle/>
                    <a:p>
                      <a:r>
                        <a:rPr lang="en-IN" dirty="0"/>
                        <a:t>Install the libraries</a:t>
                      </a:r>
                    </a:p>
                  </a:txBody>
                  <a:tcPr/>
                </a:tc>
                <a:extLst>
                  <a:ext uri="{0D108BD9-81ED-4DB2-BD59-A6C34878D82A}">
                    <a16:rowId xmlns:a16="http://schemas.microsoft.com/office/drawing/2014/main" val="1324266288"/>
                  </a:ext>
                </a:extLst>
              </a:tr>
              <a:tr h="1016000">
                <a:tc>
                  <a:txBody>
                    <a:bodyPr/>
                    <a:lstStyle/>
                    <a:p>
                      <a:r>
                        <a:rPr lang="en-IN" dirty="0"/>
                        <a:t>Requires minimal setup</a:t>
                      </a:r>
                    </a:p>
                  </a:txBody>
                  <a:tcPr/>
                </a:tc>
                <a:tc>
                  <a:txBody>
                    <a:bodyPr/>
                    <a:lstStyle/>
                    <a:p>
                      <a:r>
                        <a:rPr lang="en-IN" dirty="0"/>
                        <a:t>Extensive setup</a:t>
                      </a:r>
                    </a:p>
                  </a:txBody>
                  <a:tcPr/>
                </a:tc>
                <a:extLst>
                  <a:ext uri="{0D108BD9-81ED-4DB2-BD59-A6C34878D82A}">
                    <a16:rowId xmlns:a16="http://schemas.microsoft.com/office/drawing/2014/main" val="4139647173"/>
                  </a:ext>
                </a:extLst>
              </a:tr>
              <a:tr h="1016000">
                <a:tc>
                  <a:txBody>
                    <a:bodyPr/>
                    <a:lstStyle/>
                    <a:p>
                      <a:r>
                        <a:rPr lang="en-IN" dirty="0"/>
                        <a:t>It is meant for static data which is not often refreshed or updated</a:t>
                      </a:r>
                    </a:p>
                  </a:txBody>
                  <a:tcPr/>
                </a:tc>
                <a:tc>
                  <a:txBody>
                    <a:bodyPr/>
                    <a:lstStyle/>
                    <a:p>
                      <a:r>
                        <a:rPr lang="en-IN" dirty="0"/>
                        <a:t>Works for both static and Dynamic</a:t>
                      </a:r>
                    </a:p>
                  </a:txBody>
                  <a:tcPr/>
                </a:tc>
                <a:extLst>
                  <a:ext uri="{0D108BD9-81ED-4DB2-BD59-A6C34878D82A}">
                    <a16:rowId xmlns:a16="http://schemas.microsoft.com/office/drawing/2014/main" val="1352085297"/>
                  </a:ext>
                </a:extLst>
              </a:tr>
              <a:tr h="1016000">
                <a:tc>
                  <a:txBody>
                    <a:bodyPr/>
                    <a:lstStyle/>
                    <a:p>
                      <a:r>
                        <a:rPr lang="en-IN" dirty="0"/>
                        <a:t>Adding new contexts requires creation from scratch</a:t>
                      </a:r>
                    </a:p>
                  </a:txBody>
                  <a:tcPr/>
                </a:tc>
                <a:tc>
                  <a:txBody>
                    <a:bodyPr/>
                    <a:lstStyle/>
                    <a:p>
                      <a:r>
                        <a:rPr lang="en-IN" dirty="0"/>
                        <a:t>Easily extendible due to ease of adding new data/actions after the initial setup </a:t>
                      </a:r>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10773834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2173024309"/>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Debugging is hard  because it is recommended for nested react components</a:t>
                      </a:r>
                    </a:p>
                  </a:txBody>
                  <a:tcPr/>
                </a:tc>
                <a:tc>
                  <a:txBody>
                    <a:bodyPr/>
                    <a:lstStyle/>
                    <a:p>
                      <a:r>
                        <a:rPr lang="en-IN" dirty="0"/>
                        <a:t>Dev tool for redux</a:t>
                      </a:r>
                    </a:p>
                  </a:txBody>
                  <a:tcPr/>
                </a:tc>
                <a:extLst>
                  <a:ext uri="{0D108BD9-81ED-4DB2-BD59-A6C34878D82A}">
                    <a16:rowId xmlns:a16="http://schemas.microsoft.com/office/drawing/2014/main" val="1324266288"/>
                  </a:ext>
                </a:extLst>
              </a:tr>
              <a:tr h="1016000">
                <a:tc>
                  <a:txBody>
                    <a:bodyPr/>
                    <a:lstStyle/>
                    <a:p>
                      <a:r>
                        <a:rPr lang="en-IN" dirty="0"/>
                        <a:t>UI logic and state are in the same component</a:t>
                      </a:r>
                    </a:p>
                  </a:txBody>
                  <a:tcPr/>
                </a:tc>
                <a:tc>
                  <a:txBody>
                    <a:bodyPr/>
                    <a:lstStyle/>
                    <a:p>
                      <a:r>
                        <a:rPr lang="en-IN" dirty="0"/>
                        <a:t>UI logic and state separated from component</a:t>
                      </a:r>
                    </a:p>
                  </a:txBody>
                  <a:tcPr/>
                </a:tc>
                <a:extLst>
                  <a:ext uri="{0D108BD9-81ED-4DB2-BD59-A6C34878D82A}">
                    <a16:rowId xmlns:a16="http://schemas.microsoft.com/office/drawing/2014/main" val="4139647173"/>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352085297"/>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6645822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pic>
        <p:nvPicPr>
          <p:cNvPr id="1026" name="Picture 2">
            <a:extLst>
              <a:ext uri="{FF2B5EF4-FFF2-40B4-BE49-F238E27FC236}">
                <a16:creationId xmlns:a16="http://schemas.microsoft.com/office/drawing/2014/main" id="{9BD5F80C-0C11-495A-9824-61EDFB010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9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484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sp>
        <p:nvSpPr>
          <p:cNvPr id="2" name="AutoShape 2" descr="React context">
            <a:extLst>
              <a:ext uri="{FF2B5EF4-FFF2-40B4-BE49-F238E27FC236}">
                <a16:creationId xmlns:a16="http://schemas.microsoft.com/office/drawing/2014/main" id="{3C48D720-F96E-44F2-DA3B-9C4CF9185E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React context">
            <a:extLst>
              <a:ext uri="{FF2B5EF4-FFF2-40B4-BE49-F238E27FC236}">
                <a16:creationId xmlns:a16="http://schemas.microsoft.com/office/drawing/2014/main" id="{C74E33CD-B918-21A4-08B5-1581D5AF4C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React context">
            <a:extLst>
              <a:ext uri="{FF2B5EF4-FFF2-40B4-BE49-F238E27FC236}">
                <a16:creationId xmlns:a16="http://schemas.microsoft.com/office/drawing/2014/main" id="{1B5C1330-B8AA-FA7A-8C2B-03840BE2B3B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7665252A-4582-B11A-0B50-F3AB49F9116A}"/>
              </a:ext>
            </a:extLst>
          </p:cNvPr>
          <p:cNvPicPr>
            <a:picLocks noChangeAspect="1"/>
          </p:cNvPicPr>
          <p:nvPr/>
        </p:nvPicPr>
        <p:blipFill rotWithShape="1">
          <a:blip r:embed="rId2"/>
          <a:srcRect l="30000" t="27778" r="30834" b="20370"/>
          <a:stretch/>
        </p:blipFill>
        <p:spPr>
          <a:xfrm>
            <a:off x="1143000" y="1531295"/>
            <a:ext cx="6324600" cy="4709809"/>
          </a:xfrm>
          <a:prstGeom prst="rect">
            <a:avLst/>
          </a:prstGeom>
        </p:spPr>
      </p:pic>
    </p:spTree>
    <p:extLst>
      <p:ext uri="{BB962C8B-B14F-4D97-AF65-F5344CB8AC3E}">
        <p14:creationId xmlns:p14="http://schemas.microsoft.com/office/powerpoint/2010/main" val="201564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previous frameworks follow the traditional data flow structure, which uses the DOM (Document Object Model).</a:t>
            </a:r>
          </a:p>
          <a:p>
            <a:r>
              <a:rPr lang="en-US" dirty="0"/>
              <a:t>DOM is an object which is created by the browser each time a web page is loaded.</a:t>
            </a:r>
          </a:p>
          <a:p>
            <a:r>
              <a:rPr lang="en-US" dirty="0"/>
              <a:t>It dynamically adds or removes the data at the back end and when any modifications were done, then each time a new DOM is created for the same page. </a:t>
            </a:r>
          </a:p>
          <a:p>
            <a:r>
              <a:rPr lang="en-US" dirty="0"/>
              <a:t>This repeated creation of DOM makes unnecessary memory wastage and reduces the performance of the application.</a:t>
            </a:r>
          </a:p>
          <a:p>
            <a:r>
              <a:rPr lang="en-US" dirty="0"/>
              <a:t>A new technology React JS framework invented which remove this drawback. </a:t>
            </a:r>
          </a:p>
          <a:p>
            <a:r>
              <a:rPr lang="en-US" dirty="0"/>
              <a:t>React JS allows you to divide your entire application into various components. </a:t>
            </a:r>
          </a:p>
          <a:p>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320919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Redux is the predictable state container for JavaScript applications. Redux is also following the Unidirectional flow, but it is entirely different from Flux. Flux has multiple stores.</a:t>
            </a:r>
          </a:p>
          <a:p>
            <a:endParaRPr lang="en-US" dirty="0"/>
          </a:p>
          <a:p>
            <a:r>
              <a:rPr lang="en-US" dirty="0"/>
              <a:t>Redux has a Single Store.</a:t>
            </a:r>
          </a:p>
          <a:p>
            <a:endParaRPr lang="en-US" dirty="0"/>
          </a:p>
          <a:p>
            <a:r>
              <a:rPr lang="en-US" dirty="0"/>
              <a:t>Redux can not have multiple stores. The store is divided into various state objects. So all we need is to maintain the single store, or we can say the only source of truth.</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29292351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REDUX</a:t>
            </a:r>
          </a:p>
        </p:txBody>
      </p:sp>
      <p:pic>
        <p:nvPicPr>
          <p:cNvPr id="9218" name="Picture 2" descr="Latest Redux Tutorial Step By Step With Example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76" y="2133600"/>
            <a:ext cx="77819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7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Single source of truth.</a:t>
            </a:r>
          </a:p>
          <a:p>
            <a:r>
              <a:rPr lang="en-US" dirty="0"/>
              <a:t>The state is read-only.</a:t>
            </a:r>
          </a:p>
          <a:p>
            <a:r>
              <a:rPr lang="en-US" dirty="0"/>
              <a:t>Changes are made with pure functions.</a:t>
            </a:r>
            <a:endParaRPr lang="en-IN" dirty="0"/>
          </a:p>
        </p:txBody>
      </p:sp>
      <p:sp>
        <p:nvSpPr>
          <p:cNvPr id="3" name="Title 2"/>
          <p:cNvSpPr>
            <a:spLocks noGrp="1"/>
          </p:cNvSpPr>
          <p:nvPr>
            <p:ph type="title"/>
          </p:nvPr>
        </p:nvSpPr>
        <p:spPr/>
        <p:txBody>
          <a:bodyPr/>
          <a:lstStyle/>
          <a:p>
            <a:r>
              <a:rPr lang="en-IN" cap="all" dirty="0"/>
              <a:t>THREE PRINCIPLES OF REDUX</a:t>
            </a:r>
            <a:br>
              <a:rPr lang="en-IN" cap="all" dirty="0"/>
            </a:br>
            <a:endParaRPr lang="en-IN" dirty="0"/>
          </a:p>
        </p:txBody>
      </p:sp>
    </p:spTree>
    <p:extLst>
      <p:ext uri="{BB962C8B-B14F-4D97-AF65-F5344CB8AC3E}">
        <p14:creationId xmlns:p14="http://schemas.microsoft.com/office/powerpoint/2010/main" val="20559924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F0D74-D37E-7F56-0D68-11B9FFAA7810}"/>
              </a:ext>
            </a:extLst>
          </p:cNvPr>
          <p:cNvSpPr>
            <a:spLocks noGrp="1"/>
          </p:cNvSpPr>
          <p:nvPr>
            <p:ph type="title"/>
          </p:nvPr>
        </p:nvSpPr>
        <p:spPr/>
        <p:txBody>
          <a:bodyPr/>
          <a:lstStyle/>
          <a:p>
            <a:r>
              <a:rPr lang="en-IN" dirty="0"/>
              <a:t>Why Redux</a:t>
            </a:r>
          </a:p>
        </p:txBody>
      </p:sp>
      <p:pic>
        <p:nvPicPr>
          <p:cNvPr id="1026" name="Picture 2" descr="Sharing State Between Components With Redux">
            <a:extLst>
              <a:ext uri="{FF2B5EF4-FFF2-40B4-BE49-F238E27FC236}">
                <a16:creationId xmlns:a16="http://schemas.microsoft.com/office/drawing/2014/main" id="{F36B90F3-8929-ED5B-61D9-D743B0030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70" y="1981200"/>
            <a:ext cx="8335394"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213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store is an object that brings them together. A store has the following responsibilities:</a:t>
            </a:r>
          </a:p>
          <a:p>
            <a:endParaRPr lang="en-US" dirty="0"/>
          </a:p>
          <a:p>
            <a:r>
              <a:rPr lang="en-US" dirty="0"/>
              <a:t>Holds application state;</a:t>
            </a:r>
          </a:p>
          <a:p>
            <a:r>
              <a:rPr lang="en-US" dirty="0"/>
              <a:t>Allows access to state via </a:t>
            </a:r>
            <a:r>
              <a:rPr lang="en-US" dirty="0" err="1"/>
              <a:t>getState</a:t>
            </a:r>
            <a:r>
              <a:rPr lang="en-US" dirty="0"/>
              <a:t>();</a:t>
            </a:r>
          </a:p>
          <a:p>
            <a:r>
              <a:rPr lang="en-US" dirty="0"/>
              <a:t>Allows state to be updated via dispatch(action);</a:t>
            </a:r>
          </a:p>
          <a:p>
            <a:r>
              <a:rPr lang="en-US" dirty="0"/>
              <a:t>Registers listeners via subscribe(listener);</a:t>
            </a:r>
          </a:p>
          <a:p>
            <a:r>
              <a:rPr lang="en-US" dirty="0"/>
              <a:t>It handles unregistering of listeners via the function returned by subscribe(listener)</a:t>
            </a:r>
            <a:endParaRPr lang="en-IN" dirty="0"/>
          </a:p>
        </p:txBody>
      </p:sp>
      <p:sp>
        <p:nvSpPr>
          <p:cNvPr id="3" name="Title 2"/>
          <p:cNvSpPr>
            <a:spLocks noGrp="1"/>
          </p:cNvSpPr>
          <p:nvPr>
            <p:ph type="title"/>
          </p:nvPr>
        </p:nvSpPr>
        <p:spPr/>
        <p:txBody>
          <a:bodyPr/>
          <a:lstStyle/>
          <a:p>
            <a:r>
              <a:rPr lang="en-IN" dirty="0"/>
              <a:t>Store</a:t>
            </a:r>
          </a:p>
        </p:txBody>
      </p:sp>
    </p:spTree>
    <p:extLst>
      <p:ext uri="{BB962C8B-B14F-4D97-AF65-F5344CB8AC3E}">
        <p14:creationId xmlns:p14="http://schemas.microsoft.com/office/powerpoint/2010/main" val="35413566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create-react-app </a:t>
            </a:r>
            <a:r>
              <a:rPr lang="en-IN" dirty="0" err="1"/>
              <a:t>postreactredux</a:t>
            </a:r>
            <a:endParaRPr lang="en-IN" dirty="0"/>
          </a:p>
          <a:p>
            <a:r>
              <a:rPr lang="en-US" dirty="0"/>
              <a:t>npm install redux react-redux </a:t>
            </a:r>
            <a:r>
              <a:rPr lang="en-US" i="1" dirty="0"/>
              <a:t>–save</a:t>
            </a:r>
          </a:p>
          <a:p>
            <a:r>
              <a:rPr lang="en-IN" dirty="0"/>
              <a:t>npm install bootstrap –save</a:t>
            </a:r>
          </a:p>
          <a:p>
            <a:r>
              <a:rPr lang="en-IN" i="1" dirty="0"/>
              <a:t>npm install </a:t>
            </a:r>
            <a:r>
              <a:rPr lang="en-IN" i="1" dirty="0" err="1"/>
              <a:t>classnames</a:t>
            </a:r>
            <a:r>
              <a:rPr lang="en-IN" i="1" dirty="0"/>
              <a:t> (to treat </a:t>
            </a:r>
            <a:r>
              <a:rPr lang="en-IN" i="1" dirty="0" err="1"/>
              <a:t>boostrap</a:t>
            </a:r>
            <a:r>
              <a:rPr lang="en-IN" i="1" dirty="0"/>
              <a:t> as </a:t>
            </a:r>
            <a:r>
              <a:rPr lang="en-IN" i="1" dirty="0" err="1"/>
              <a:t>css</a:t>
            </a:r>
            <a:r>
              <a:rPr lang="en-IN" i="1" dirty="0"/>
              <a:t> classes)</a:t>
            </a:r>
          </a:p>
          <a:p>
            <a:r>
              <a:rPr lang="en-IN" i="1" dirty="0"/>
              <a:t>Copy bootstrap.min.css to assets folder</a:t>
            </a:r>
          </a:p>
          <a:p>
            <a:r>
              <a:rPr lang="en-IN" dirty="0"/>
              <a:t>npm install </a:t>
            </a:r>
            <a:r>
              <a:rPr lang="en-IN" dirty="0" err="1"/>
              <a:t>uuid</a:t>
            </a:r>
            <a:r>
              <a:rPr lang="en-IN" dirty="0"/>
              <a:t> </a:t>
            </a:r>
            <a:r>
              <a:rPr lang="en-IN" i="1" dirty="0"/>
              <a:t>--save</a:t>
            </a:r>
            <a:endParaRPr lang="en-IN" dirty="0"/>
          </a:p>
          <a:p>
            <a:r>
              <a:rPr lang="en-IN" dirty="0"/>
              <a:t>Go to index.js</a:t>
            </a:r>
          </a:p>
          <a:p>
            <a:r>
              <a:rPr lang="en-IN" dirty="0"/>
              <a:t>import '../</a:t>
            </a:r>
            <a:r>
              <a:rPr lang="en-IN" dirty="0" err="1"/>
              <a:t>node_modules</a:t>
            </a:r>
            <a:r>
              <a:rPr lang="en-IN" dirty="0"/>
              <a:t>/bootstrap/</a:t>
            </a:r>
            <a:r>
              <a:rPr lang="en-IN" dirty="0" err="1"/>
              <a:t>dist</a:t>
            </a:r>
            <a:r>
              <a:rPr lang="en-IN" dirty="0"/>
              <a:t>/</a:t>
            </a:r>
            <a:r>
              <a:rPr lang="en-IN" dirty="0" err="1"/>
              <a:t>css</a:t>
            </a:r>
            <a:r>
              <a:rPr lang="en-IN" dirty="0"/>
              <a:t>/bootstrap.min.css';</a:t>
            </a:r>
          </a:p>
        </p:txBody>
      </p:sp>
      <p:sp>
        <p:nvSpPr>
          <p:cNvPr id="3" name="Title 2"/>
          <p:cNvSpPr>
            <a:spLocks noGrp="1"/>
          </p:cNvSpPr>
          <p:nvPr>
            <p:ph type="title"/>
          </p:nvPr>
        </p:nvSpPr>
        <p:spPr/>
        <p:txBody>
          <a:bodyPr/>
          <a:lstStyle/>
          <a:p>
            <a:r>
              <a:rPr lang="en-IN" dirty="0"/>
              <a:t>Redux Project</a:t>
            </a:r>
          </a:p>
        </p:txBody>
      </p:sp>
    </p:spTree>
    <p:extLst>
      <p:ext uri="{BB962C8B-B14F-4D97-AF65-F5344CB8AC3E}">
        <p14:creationId xmlns:p14="http://schemas.microsoft.com/office/powerpoint/2010/main" val="2686344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Dumb Components</a:t>
            </a:r>
          </a:p>
          <a:p>
            <a:r>
              <a:rPr lang="en-IN" dirty="0"/>
              <a:t>Smart Component(Containers)</a:t>
            </a:r>
          </a:p>
          <a:p>
            <a:r>
              <a:rPr lang="en-US" dirty="0"/>
              <a:t>Dumb components render the data, and they did not care about any logic. They have nothing to do with a redux store.</a:t>
            </a:r>
          </a:p>
          <a:p>
            <a:endParaRPr lang="en-US" dirty="0"/>
          </a:p>
          <a:p>
            <a:r>
              <a:rPr lang="en-US" dirty="0"/>
              <a:t>Smart components are concern about logic and directly connected to the store.</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41789460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 to the project folder and install dependencies using this command: </a:t>
            </a:r>
            <a:r>
              <a:rPr lang="en-US" b="1" dirty="0" err="1"/>
              <a:t>npm</a:t>
            </a:r>
            <a:r>
              <a:rPr lang="en-US" b="1" dirty="0"/>
              <a:t> install</a:t>
            </a:r>
          </a:p>
          <a:p>
            <a:r>
              <a:rPr lang="en-US" b="0" i="0" dirty="0">
                <a:solidFill>
                  <a:srgbClr val="DD4A68"/>
                </a:solidFill>
                <a:effectLst/>
                <a:latin typeface="Consolas" panose="020B0609020204030204" pitchFamily="49" charset="0"/>
              </a:rPr>
              <a:t>yarn</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add</a:t>
            </a:r>
            <a:r>
              <a:rPr lang="en-US" b="0" i="0" dirty="0">
                <a:solidFill>
                  <a:srgbClr val="000000"/>
                </a:solidFill>
                <a:effectLst/>
                <a:latin typeface="Consolas" panose="020B0609020204030204" pitchFamily="49" charset="0"/>
              </a:rPr>
              <a:t> redux react-redux </a:t>
            </a:r>
          </a:p>
          <a:p>
            <a:r>
              <a:rPr lang="en-US" b="0" i="0" dirty="0">
                <a:solidFill>
                  <a:srgbClr val="DD4A68"/>
                </a:solidFill>
                <a:effectLst/>
                <a:latin typeface="Consolas" panose="020B0609020204030204" pitchFamily="49" charset="0"/>
              </a:rPr>
              <a:t>yarn</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add</a:t>
            </a:r>
            <a:r>
              <a:rPr lang="en-US" b="0" i="0" dirty="0">
                <a:solidFill>
                  <a:srgbClr val="000000"/>
                </a:solidFill>
                <a:effectLst/>
                <a:latin typeface="Consolas" panose="020B0609020204030204" pitchFamily="49" charset="0"/>
              </a:rPr>
              <a:t> @reduxjs/toolkit</a:t>
            </a:r>
            <a:endParaRPr lang="en-US" dirty="0"/>
          </a:p>
          <a:p>
            <a:r>
              <a:rPr lang="en-US" dirty="0"/>
              <a:t>Start the </a:t>
            </a:r>
            <a:r>
              <a:rPr lang="en-US" dirty="0" err="1"/>
              <a:t>mongodb</a:t>
            </a:r>
            <a:r>
              <a:rPr lang="en-US" dirty="0"/>
              <a:t> server using this command: </a:t>
            </a:r>
            <a:r>
              <a:rPr lang="en-US" b="1" dirty="0" err="1"/>
              <a:t>mongod</a:t>
            </a:r>
            <a:endParaRPr lang="en-US" dirty="0"/>
          </a:p>
          <a:p>
            <a:r>
              <a:rPr lang="en-US" dirty="0"/>
              <a:t>Start the Node.js server using this command: </a:t>
            </a:r>
            <a:r>
              <a:rPr lang="en-US" b="1" dirty="0" err="1"/>
              <a:t>nodemon</a:t>
            </a:r>
            <a:r>
              <a:rPr lang="en-US" b="1" dirty="0"/>
              <a:t> server/server</a:t>
            </a:r>
            <a:endParaRPr lang="en-US" dirty="0"/>
          </a:p>
          <a:p>
            <a:r>
              <a:rPr lang="en-US" dirty="0"/>
              <a:t>Start the Reacyt.js dev server using this command: </a:t>
            </a:r>
            <a:r>
              <a:rPr lang="en-US" b="1" dirty="0"/>
              <a:t>yarn start</a:t>
            </a:r>
            <a:endParaRPr lang="en-US" dirty="0"/>
          </a:p>
          <a:p>
            <a:endParaRPr lang="en-IN" dirty="0"/>
          </a:p>
        </p:txBody>
      </p:sp>
      <p:sp>
        <p:nvSpPr>
          <p:cNvPr id="3" name="Title 2"/>
          <p:cNvSpPr>
            <a:spLocks noGrp="1"/>
          </p:cNvSpPr>
          <p:nvPr>
            <p:ph type="title"/>
          </p:nvPr>
        </p:nvSpPr>
        <p:spPr/>
        <p:txBody>
          <a:bodyPr/>
          <a:lstStyle/>
          <a:p>
            <a:r>
              <a:rPr lang="en-IN" dirty="0"/>
              <a:t>Redux with </a:t>
            </a:r>
            <a:r>
              <a:rPr lang="en-IN" dirty="0" err="1"/>
              <a:t>mongodb</a:t>
            </a:r>
            <a:endParaRPr lang="en-IN" dirty="0"/>
          </a:p>
        </p:txBody>
      </p:sp>
    </p:spTree>
    <p:extLst>
      <p:ext uri="{BB962C8B-B14F-4D97-AF65-F5344CB8AC3E}">
        <p14:creationId xmlns:p14="http://schemas.microsoft.com/office/powerpoint/2010/main" val="42003578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redux-</a:t>
            </a:r>
            <a:r>
              <a:rPr lang="en-IN" dirty="0" err="1"/>
              <a:t>thunk</a:t>
            </a:r>
            <a:r>
              <a:rPr lang="en-IN" dirty="0"/>
              <a:t> </a:t>
            </a:r>
            <a:r>
              <a:rPr lang="en-IN" i="1" dirty="0"/>
              <a:t>–save</a:t>
            </a:r>
          </a:p>
          <a:p>
            <a:endParaRPr lang="en-IN" i="1" dirty="0"/>
          </a:p>
          <a:p>
            <a:r>
              <a:rPr lang="en-IN" i="1" dirty="0"/>
              <a:t>For middleware</a:t>
            </a:r>
          </a:p>
          <a:p>
            <a:r>
              <a:rPr lang="en-US" dirty="0"/>
              <a:t>npm install express body-parser mongoose </a:t>
            </a:r>
            <a:r>
              <a:rPr lang="en-US" i="1" dirty="0"/>
              <a:t>–save</a:t>
            </a:r>
          </a:p>
          <a:p>
            <a:r>
              <a:rPr lang="en-IN" dirty="0"/>
              <a:t>npm install </a:t>
            </a:r>
            <a:r>
              <a:rPr lang="en-IN" dirty="0" err="1"/>
              <a:t>nodemon</a:t>
            </a:r>
            <a:r>
              <a:rPr lang="en-IN" dirty="0"/>
              <a:t> </a:t>
            </a:r>
            <a:r>
              <a:rPr lang="en-IN" i="1" dirty="0"/>
              <a:t>--save-dev</a:t>
            </a:r>
            <a:endParaRPr lang="en-IN" dirty="0"/>
          </a:p>
        </p:txBody>
      </p:sp>
      <p:sp>
        <p:nvSpPr>
          <p:cNvPr id="3" name="Title 2"/>
          <p:cNvSpPr>
            <a:spLocks noGrp="1"/>
          </p:cNvSpPr>
          <p:nvPr>
            <p:ph type="title"/>
          </p:nvPr>
        </p:nvSpPr>
        <p:spPr/>
        <p:txBody>
          <a:bodyPr/>
          <a:lstStyle/>
          <a:p>
            <a:r>
              <a:rPr lang="en-IN" dirty="0"/>
              <a:t>Redux </a:t>
            </a:r>
            <a:r>
              <a:rPr lang="en-IN" dirty="0" err="1"/>
              <a:t>Async</a:t>
            </a:r>
            <a:endParaRPr lang="en-IN" dirty="0"/>
          </a:p>
        </p:txBody>
      </p:sp>
    </p:spTree>
    <p:extLst>
      <p:ext uri="{BB962C8B-B14F-4D97-AF65-F5344CB8AC3E}">
        <p14:creationId xmlns:p14="http://schemas.microsoft.com/office/powerpoint/2010/main" val="5610809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Redux </a:t>
            </a:r>
            <a:r>
              <a:rPr lang="en-IN" dirty="0" err="1"/>
              <a:t>Async</a:t>
            </a:r>
            <a:endParaRPr lang="en-IN" dirty="0"/>
          </a:p>
        </p:txBody>
      </p:sp>
      <p:pic>
        <p:nvPicPr>
          <p:cNvPr id="1026" name="Picture 2" descr="Lightbox">
            <a:extLst>
              <a:ext uri="{FF2B5EF4-FFF2-40B4-BE49-F238E27FC236}">
                <a16:creationId xmlns:a16="http://schemas.microsoft.com/office/drawing/2014/main" id="{43F790D2-15CA-96DD-9F52-2D5816DED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34278"/>
            <a:ext cx="564038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ReactJS</a:t>
            </a:r>
            <a:r>
              <a:rPr lang="en-US" dirty="0"/>
              <a:t> still used the same traditional data flow, but it is not directly operating on the browser's Document Object Model (DOM) immediately; instead, it operates on a virtual DOM. </a:t>
            </a:r>
          </a:p>
          <a:p>
            <a:r>
              <a:rPr lang="en-US" dirty="0"/>
              <a:t>It means rather than manipulating the document in a browser after changes to our data, it resolves changes on a DOM built and run entirely in memory. </a:t>
            </a:r>
          </a:p>
          <a:p>
            <a:r>
              <a:rPr lang="en-US" dirty="0"/>
              <a:t>After the virtual DOM has been updated, React determines what changes made to the actual browser's DOM. </a:t>
            </a:r>
          </a:p>
          <a:p>
            <a:r>
              <a:rPr lang="en-US" dirty="0"/>
              <a:t>The React Virtual DOM exists entirely in memory and is a representation of the web browser's DOM. </a:t>
            </a:r>
          </a:p>
          <a:p>
            <a:r>
              <a:rPr lang="en-US" dirty="0"/>
              <a:t>Due to this, when we write a React component, we did not write directly to the DOM; instead, we are writing virtual components that react will turn into the DOM.</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34133977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lstStyle/>
          <a:p>
            <a:r>
              <a:rPr lang="en-IN" dirty="0"/>
              <a:t>Step 1</a:t>
            </a:r>
          </a:p>
          <a:p>
            <a:pPr lvl="1"/>
            <a:r>
              <a:rPr lang="en-IN" dirty="0" err="1"/>
              <a:t>npm</a:t>
            </a:r>
            <a:r>
              <a:rPr lang="en-IN" dirty="0"/>
              <a:t> </a:t>
            </a:r>
            <a:r>
              <a:rPr lang="en-IN" dirty="0" err="1"/>
              <a:t>i</a:t>
            </a:r>
            <a:r>
              <a:rPr lang="en-IN" dirty="0"/>
              <a:t> redux --save-dev</a:t>
            </a:r>
          </a:p>
          <a:p>
            <a:pPr marL="231775" lvl="1">
              <a:spcBef>
                <a:spcPts val="1200"/>
              </a:spcBef>
              <a:buFont typeface="Arial" pitchFamily="34" charset="0"/>
              <a:buChar char="•"/>
            </a:pPr>
            <a:r>
              <a:rPr lang="en-IN" sz="2600" dirty="0">
                <a:solidFill>
                  <a:schemeClr val="tx1"/>
                </a:solidFill>
              </a:rPr>
              <a:t>Step 2</a:t>
            </a:r>
          </a:p>
          <a:p>
            <a:pPr lvl="1"/>
            <a:r>
              <a:rPr lang="en-IN" dirty="0" err="1"/>
              <a:t>mkdir</a:t>
            </a:r>
            <a:r>
              <a:rPr lang="en-IN" dirty="0"/>
              <a:t> -p </a:t>
            </a:r>
            <a:r>
              <a:rPr lang="en-IN" dirty="0" err="1"/>
              <a:t>src</a:t>
            </a:r>
            <a:r>
              <a:rPr lang="en-IN" dirty="0"/>
              <a:t>/</a:t>
            </a:r>
            <a:r>
              <a:rPr lang="en-IN" dirty="0" err="1"/>
              <a:t>js</a:t>
            </a:r>
            <a:r>
              <a:rPr lang="en-IN" dirty="0"/>
              <a:t>/store</a:t>
            </a:r>
          </a:p>
          <a:p>
            <a:pPr lvl="1"/>
            <a:r>
              <a:rPr lang="en-IN" sz="2600" dirty="0">
                <a:solidFill>
                  <a:schemeClr val="tx1"/>
                </a:solidFill>
              </a:rPr>
              <a:t>Create index.js</a:t>
            </a:r>
          </a:p>
          <a:p>
            <a:pPr lvl="1"/>
            <a:r>
              <a:rPr lang="en-US" dirty="0" err="1"/>
              <a:t>createStore</a:t>
            </a:r>
            <a:r>
              <a:rPr lang="en-US" dirty="0"/>
              <a:t> takes a reducer as the first argument</a:t>
            </a:r>
          </a:p>
          <a:p>
            <a:pPr marL="231775" lvl="1">
              <a:spcBef>
                <a:spcPts val="1200"/>
              </a:spcBef>
              <a:buFont typeface="Arial" pitchFamily="34" charset="0"/>
              <a:buChar char="•"/>
            </a:pPr>
            <a:r>
              <a:rPr lang="en-US" sz="2600" dirty="0">
                <a:solidFill>
                  <a:schemeClr val="tx1"/>
                </a:solidFill>
              </a:rPr>
              <a:t>Step 3</a:t>
            </a:r>
          </a:p>
          <a:p>
            <a:pPr lvl="1"/>
            <a:r>
              <a:rPr lang="en-US" dirty="0"/>
              <a:t>A Redux reducer is just a JavaScript function. It takes two parameters: the current state and action</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3547121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en-US" sz="2600" dirty="0">
                <a:solidFill>
                  <a:schemeClr val="tx1"/>
                </a:solidFill>
              </a:rPr>
              <a:t>Step 3</a:t>
            </a:r>
          </a:p>
          <a:p>
            <a:pPr lvl="1"/>
            <a:r>
              <a:rPr lang="en-US" dirty="0"/>
              <a:t>In a typical React component the local state might be mutated in place. </a:t>
            </a:r>
          </a:p>
          <a:p>
            <a:pPr lvl="1"/>
            <a:r>
              <a:rPr lang="en-US" dirty="0"/>
              <a:t>In Redux we're not allowed to do that. </a:t>
            </a:r>
          </a:p>
          <a:p>
            <a:pPr lvl="1"/>
            <a:r>
              <a:rPr lang="en-US" dirty="0"/>
              <a:t>The third principle of Redux prescribes that the state is immutable and cannot change in place.</a:t>
            </a:r>
          </a:p>
          <a:p>
            <a:pPr lvl="1"/>
            <a:r>
              <a:rPr lang="en-US" dirty="0"/>
              <a:t>The reducer must be pure. A pure function is one that returns the exact same output for the given input. </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10411848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lnSpcReduction="10000"/>
          </a:bodyPr>
          <a:lstStyle/>
          <a:p>
            <a:pPr marL="231775" lvl="1">
              <a:spcBef>
                <a:spcPts val="1200"/>
              </a:spcBef>
              <a:buFont typeface="Arial" pitchFamily="34" charset="0"/>
              <a:buChar char="•"/>
            </a:pPr>
            <a:r>
              <a:rPr lang="en-US" sz="2600" dirty="0">
                <a:solidFill>
                  <a:schemeClr val="tx1"/>
                </a:solidFill>
              </a:rPr>
              <a:t>Step 4</a:t>
            </a:r>
          </a:p>
          <a:p>
            <a:pPr lvl="1"/>
            <a:r>
              <a:rPr lang="en-US" dirty="0" err="1"/>
              <a:t>mkdir</a:t>
            </a:r>
            <a:r>
              <a:rPr lang="en-US" dirty="0"/>
              <a:t> -p </a:t>
            </a:r>
            <a:r>
              <a:rPr lang="en-US" dirty="0" err="1"/>
              <a:t>src</a:t>
            </a:r>
            <a:r>
              <a:rPr lang="en-US" dirty="0"/>
              <a:t>/</a:t>
            </a:r>
            <a:r>
              <a:rPr lang="en-US" dirty="0" err="1"/>
              <a:t>js</a:t>
            </a:r>
            <a:r>
              <a:rPr lang="en-US" dirty="0"/>
              <a:t>/reducers</a:t>
            </a:r>
          </a:p>
          <a:p>
            <a:pPr lvl="1"/>
            <a:r>
              <a:rPr lang="en-US" dirty="0"/>
              <a:t>create a new file, </a:t>
            </a:r>
            <a:r>
              <a:rPr lang="en-US" b="1" dirty="0" err="1"/>
              <a:t>src</a:t>
            </a:r>
            <a:r>
              <a:rPr lang="en-US" b="1" dirty="0"/>
              <a:t>/</a:t>
            </a:r>
            <a:r>
              <a:rPr lang="en-US" b="1" dirty="0" err="1"/>
              <a:t>js</a:t>
            </a:r>
            <a:r>
              <a:rPr lang="en-US" b="1" dirty="0"/>
              <a:t>/reducers/index.js</a:t>
            </a:r>
          </a:p>
          <a:p>
            <a:pPr marL="231775" lvl="1">
              <a:spcBef>
                <a:spcPts val="1200"/>
              </a:spcBef>
              <a:buFont typeface="Arial" pitchFamily="34" charset="0"/>
              <a:buChar char="•"/>
            </a:pPr>
            <a:r>
              <a:rPr lang="en-US" sz="2600" dirty="0">
                <a:solidFill>
                  <a:schemeClr val="tx1"/>
                </a:solidFill>
              </a:rPr>
              <a:t>Step 5</a:t>
            </a:r>
          </a:p>
          <a:p>
            <a:pPr lvl="1"/>
            <a:r>
              <a:rPr lang="fr-FR" dirty="0" err="1"/>
              <a:t>mkdir</a:t>
            </a:r>
            <a:r>
              <a:rPr lang="fr-FR" dirty="0"/>
              <a:t> -p src/</a:t>
            </a:r>
            <a:r>
              <a:rPr lang="fr-FR" dirty="0" err="1"/>
              <a:t>js</a:t>
            </a:r>
            <a:r>
              <a:rPr lang="fr-FR" dirty="0"/>
              <a:t>/actions/index.js</a:t>
            </a:r>
          </a:p>
          <a:p>
            <a:pPr marL="231775" lvl="1">
              <a:lnSpc>
                <a:spcPct val="110000"/>
              </a:lnSpc>
              <a:spcBef>
                <a:spcPts val="1200"/>
              </a:spcBef>
              <a:buFont typeface="Arial" pitchFamily="34" charset="0"/>
              <a:buChar char="•"/>
            </a:pPr>
            <a:r>
              <a:rPr lang="fr-FR" sz="2600" dirty="0" err="1">
                <a:solidFill>
                  <a:schemeClr val="tx1"/>
                </a:solidFill>
              </a:rPr>
              <a:t>Step</a:t>
            </a:r>
            <a:r>
              <a:rPr lang="fr-FR" sz="2600" dirty="0">
                <a:solidFill>
                  <a:schemeClr val="tx1"/>
                </a:solidFill>
              </a:rPr>
              <a:t> 6</a:t>
            </a:r>
          </a:p>
          <a:p>
            <a:pPr lvl="1"/>
            <a:r>
              <a:rPr lang="en-US" sz="2800" dirty="0"/>
              <a:t>Strings are prone to typos and duplicates and for this reason it's better to declare actions as constants. </a:t>
            </a:r>
          </a:p>
          <a:p>
            <a:pPr lvl="1"/>
            <a:r>
              <a:rPr lang="en-US" sz="2800" dirty="0"/>
              <a:t>Create a new folder for them</a:t>
            </a:r>
          </a:p>
          <a:p>
            <a:pPr lvl="1"/>
            <a:r>
              <a:rPr lang="fr-FR" sz="2800" dirty="0" err="1"/>
              <a:t>mkdir</a:t>
            </a:r>
            <a:r>
              <a:rPr lang="fr-FR" sz="2800" dirty="0"/>
              <a:t> -p src/</a:t>
            </a:r>
            <a:r>
              <a:rPr lang="fr-FR" sz="2800" dirty="0" err="1"/>
              <a:t>js</a:t>
            </a:r>
            <a:r>
              <a:rPr lang="fr-FR" sz="2800" dirty="0"/>
              <a:t>/constants</a:t>
            </a:r>
            <a:endParaRPr lang="en-US" sz="2800" dirty="0"/>
          </a:p>
          <a:p>
            <a:pPr marL="231775" lvl="1">
              <a:spcBef>
                <a:spcPts val="1200"/>
              </a:spcBef>
              <a:buFont typeface="Arial" pitchFamily="34" charset="0"/>
              <a:buChar char="•"/>
            </a:pPr>
            <a:endParaRPr lang="fr-FR" sz="2600" dirty="0">
              <a:solidFill>
                <a:schemeClr val="tx1"/>
              </a:solidFill>
            </a:endParaRPr>
          </a:p>
          <a:p>
            <a:pPr marL="463550" lvl="2">
              <a:spcBef>
                <a:spcPts val="1200"/>
              </a:spcBef>
            </a:pPr>
            <a:endParaRPr lang="fr-FR" sz="2200" dirty="0">
              <a:solidFill>
                <a:schemeClr val="tx1"/>
              </a:solidFill>
            </a:endParaRPr>
          </a:p>
          <a:p>
            <a:pPr marL="463550" lvl="2">
              <a:spcBef>
                <a:spcPts val="1200"/>
              </a:spcBef>
            </a:pPr>
            <a:endParaRPr lang="fr-FR" sz="2200" dirty="0">
              <a:solidFill>
                <a:schemeClr val="tx1"/>
              </a:solidFill>
            </a:endParaRP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5448506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/constants/action-types.js</a:t>
            </a:r>
          </a:p>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/actions/index.js</a:t>
            </a:r>
          </a:p>
          <a:p>
            <a:pPr marL="231775" lvl="1">
              <a:spcBef>
                <a:spcPts val="1200"/>
              </a:spcBef>
              <a:buFont typeface="Arial" pitchFamily="34" charset="0"/>
              <a:buChar char="•"/>
            </a:pPr>
            <a:r>
              <a:rPr lang="fr-FR" sz="2600" dirty="0" err="1">
                <a:solidFill>
                  <a:schemeClr val="tx1"/>
                </a:solidFill>
              </a:rPr>
              <a:t>Refactoring</a:t>
            </a:r>
            <a:r>
              <a:rPr lang="fr-FR" sz="2600" dirty="0">
                <a:solidFill>
                  <a:schemeClr val="tx1"/>
                </a:solidFill>
              </a:rPr>
              <a:t> the </a:t>
            </a:r>
            <a:r>
              <a:rPr lang="fr-FR" sz="2600" dirty="0" err="1">
                <a:solidFill>
                  <a:schemeClr val="tx1"/>
                </a:solidFill>
              </a:rPr>
              <a:t>reducer</a:t>
            </a:r>
            <a:endParaRPr lang="fr-FR" sz="2600" dirty="0">
              <a:solidFill>
                <a:schemeClr val="tx1"/>
              </a:solidFill>
            </a:endParaRPr>
          </a:p>
          <a:p>
            <a:pPr lvl="1"/>
            <a:r>
              <a:rPr lang="en-US" dirty="0"/>
              <a:t>how does a reducer know when to generate the next state? The key here is the Redux store. </a:t>
            </a:r>
          </a:p>
          <a:p>
            <a:pPr lvl="1"/>
            <a:r>
              <a:rPr lang="en-US" dirty="0"/>
              <a:t> When an action is dispatched, the store forwards a message (the action object) to the reducer.</a:t>
            </a:r>
          </a:p>
          <a:p>
            <a:pPr lvl="1"/>
            <a:r>
              <a:rPr lang="en-US" dirty="0"/>
              <a:t>At this point the reducer says "oh, let's look at the type property of this action". </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9491697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en-US" sz="2600" dirty="0">
                <a:solidFill>
                  <a:schemeClr val="tx1"/>
                </a:solidFill>
              </a:rPr>
              <a:t>Then depending on the action type, the reducer produces the next state, eventually merging the action payload into the new state. </a:t>
            </a:r>
          </a:p>
          <a:p>
            <a:pPr marL="231775" lvl="1">
              <a:spcBef>
                <a:spcPts val="1200"/>
              </a:spcBef>
              <a:buFont typeface="Arial" pitchFamily="34" charset="0"/>
              <a:buChar char="•"/>
            </a:pPr>
            <a:r>
              <a:rPr lang="en-US" sz="2600" dirty="0">
                <a:solidFill>
                  <a:schemeClr val="tx1"/>
                </a:solidFill>
              </a:rPr>
              <a:t>Open up </a:t>
            </a:r>
            <a:r>
              <a:rPr lang="en-US" sz="2600" dirty="0" err="1">
                <a:solidFill>
                  <a:schemeClr val="tx1"/>
                </a:solidFill>
              </a:rPr>
              <a:t>src</a:t>
            </a:r>
            <a:r>
              <a:rPr lang="en-US" sz="2600" dirty="0">
                <a:solidFill>
                  <a:schemeClr val="tx1"/>
                </a:solidFill>
              </a:rPr>
              <a:t>/</a:t>
            </a:r>
            <a:r>
              <a:rPr lang="en-US" sz="2600" dirty="0" err="1">
                <a:solidFill>
                  <a:schemeClr val="tx1"/>
                </a:solidFill>
              </a:rPr>
              <a:t>js</a:t>
            </a:r>
            <a:r>
              <a:rPr lang="en-US" sz="2600" dirty="0">
                <a:solidFill>
                  <a:schemeClr val="tx1"/>
                </a:solidFill>
              </a:rPr>
              <a:t>/reducers/index.js and update the reducer with an if statement for checking the action type</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240943342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fr-FR" sz="2600" dirty="0">
                <a:solidFill>
                  <a:schemeClr val="tx1"/>
                </a:solidFill>
              </a:rPr>
              <a:t> </a:t>
            </a:r>
            <a:r>
              <a:rPr lang="en-US" dirty="0"/>
              <a:t>Redux itself is a small library (2KB) and the most important methods are just three:</a:t>
            </a:r>
          </a:p>
          <a:p>
            <a:pPr marL="463550" lvl="2">
              <a:spcBef>
                <a:spcPts val="1200"/>
              </a:spcBef>
            </a:pPr>
            <a:r>
              <a:rPr lang="en-US" dirty="0" err="1"/>
              <a:t>getState</a:t>
            </a:r>
            <a:r>
              <a:rPr lang="en-US" dirty="0"/>
              <a:t> for reading the current state of the application</a:t>
            </a:r>
          </a:p>
          <a:p>
            <a:pPr marL="463550" lvl="2">
              <a:spcBef>
                <a:spcPts val="1200"/>
              </a:spcBef>
            </a:pPr>
            <a:r>
              <a:rPr lang="en-US" dirty="0"/>
              <a:t>dispatch for dispatching an action</a:t>
            </a:r>
          </a:p>
          <a:p>
            <a:pPr marL="463550" lvl="2">
              <a:spcBef>
                <a:spcPts val="1200"/>
              </a:spcBef>
            </a:pPr>
            <a:r>
              <a:rPr lang="en-US" dirty="0"/>
              <a:t>subscribe for listening to state changes</a:t>
            </a:r>
          </a:p>
          <a:p>
            <a:pPr marL="231775" lvl="1">
              <a:lnSpc>
                <a:spcPct val="110000"/>
              </a:lnSpc>
              <a:spcBef>
                <a:spcPts val="1200"/>
              </a:spcBef>
              <a:buFont typeface="Arial" pitchFamily="34" charset="0"/>
              <a:buChar char="•"/>
            </a:pPr>
            <a:r>
              <a:rPr lang="en-US" sz="2600" dirty="0">
                <a:solidFill>
                  <a:schemeClr val="tx1"/>
                </a:solidFill>
              </a:rPr>
              <a:t>Step 7</a:t>
            </a:r>
          </a:p>
          <a:p>
            <a:pPr marL="463550" lvl="2">
              <a:spcBef>
                <a:spcPts val="1200"/>
              </a:spcBef>
            </a:pPr>
            <a:r>
              <a:rPr lang="en-US" b="1" i="1" dirty="0">
                <a:solidFill>
                  <a:srgbClr val="FF0000"/>
                </a:solidFill>
              </a:rPr>
              <a:t>connecting a React component with Redux </a:t>
            </a:r>
          </a:p>
          <a:p>
            <a:pPr marL="463550" lvl="2">
              <a:spcBef>
                <a:spcPts val="1200"/>
              </a:spcBef>
            </a:pPr>
            <a:r>
              <a:rPr lang="en-US" b="1" i="1" dirty="0">
                <a:solidFill>
                  <a:srgbClr val="FF0000"/>
                </a:solidFill>
              </a:rPr>
              <a:t>Create a new file named </a:t>
            </a:r>
            <a:r>
              <a:rPr lang="en-US" b="1" i="1" dirty="0" err="1">
                <a:solidFill>
                  <a:srgbClr val="FF0000"/>
                </a:solidFill>
              </a:rPr>
              <a:t>src</a:t>
            </a:r>
            <a:r>
              <a:rPr lang="en-US" b="1" i="1" dirty="0">
                <a:solidFill>
                  <a:srgbClr val="FF0000"/>
                </a:solidFill>
              </a:rPr>
              <a:t>/Book/BookList.js. </a:t>
            </a:r>
            <a:endParaRPr lang="en-IN" b="1" i="1" dirty="0">
              <a:solidFill>
                <a:srgbClr val="FF0000"/>
              </a:solidFill>
            </a:endParaRPr>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store methods</a:t>
            </a:r>
          </a:p>
        </p:txBody>
      </p:sp>
    </p:spTree>
    <p:extLst>
      <p:ext uri="{BB962C8B-B14F-4D97-AF65-F5344CB8AC3E}">
        <p14:creationId xmlns:p14="http://schemas.microsoft.com/office/powerpoint/2010/main" val="30024919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4EE09-0E4F-48BC-B97D-2C3815E6A1D6}"/>
              </a:ext>
            </a:extLst>
          </p:cNvPr>
          <p:cNvSpPr>
            <a:spLocks noGrp="1"/>
          </p:cNvSpPr>
          <p:nvPr>
            <p:ph sz="quarter" idx="12"/>
          </p:nvPr>
        </p:nvSpPr>
        <p:spPr/>
        <p:txBody>
          <a:bodyPr/>
          <a:lstStyle/>
          <a:p>
            <a:r>
              <a:rPr lang="en-US" dirty="0"/>
              <a:t>The building blocks of Redux: </a:t>
            </a:r>
          </a:p>
          <a:p>
            <a:r>
              <a:rPr lang="en-US" b="1" dirty="0"/>
              <a:t>store</a:t>
            </a:r>
            <a:r>
              <a:rPr lang="en-US" dirty="0"/>
              <a:t>, the traffic policeman. </a:t>
            </a:r>
            <a:r>
              <a:rPr lang="en-US" b="1" dirty="0"/>
              <a:t>Reducers</a:t>
            </a:r>
            <a:r>
              <a:rPr lang="en-US" dirty="0"/>
              <a:t>, which makes the state in Redux.</a:t>
            </a:r>
          </a:p>
          <a:p>
            <a:r>
              <a:rPr lang="en-US" dirty="0"/>
              <a:t>Then there are actions, plain JavaScript objects, acting as messengers in your application. </a:t>
            </a:r>
          </a:p>
          <a:p>
            <a:r>
              <a:rPr lang="en-US" dirty="0"/>
              <a:t>Finally, we have action creators, functions for creating those messages.</a:t>
            </a:r>
          </a:p>
          <a:p>
            <a:r>
              <a:rPr lang="en-US" dirty="0"/>
              <a:t>A </a:t>
            </a:r>
            <a:r>
              <a:rPr lang="en-US" b="1" dirty="0"/>
              <a:t>Redux middleware is a function that is able to intercept, and act accordingly, our actions, before they reach the reducer</a:t>
            </a:r>
            <a:r>
              <a:rPr lang="en-US" dirty="0"/>
              <a:t>.</a:t>
            </a:r>
            <a:endParaRPr lang="en-IN" dirty="0"/>
          </a:p>
        </p:txBody>
      </p:sp>
      <p:sp>
        <p:nvSpPr>
          <p:cNvPr id="3" name="Title 2">
            <a:extLst>
              <a:ext uri="{FF2B5EF4-FFF2-40B4-BE49-F238E27FC236}">
                <a16:creationId xmlns:a16="http://schemas.microsoft.com/office/drawing/2014/main" id="{45F7AEAF-AC03-4FB0-BDB1-A9D7196A3B51}"/>
              </a:ext>
            </a:extLst>
          </p:cNvPr>
          <p:cNvSpPr>
            <a:spLocks noGrp="1"/>
          </p:cNvSpPr>
          <p:nvPr>
            <p:ph type="title"/>
          </p:nvPr>
        </p:nvSpPr>
        <p:spPr/>
        <p:txBody>
          <a:bodyPr/>
          <a:lstStyle/>
          <a:p>
            <a:r>
              <a:rPr lang="en-US"/>
              <a:t>what is a Redux middleware?</a:t>
            </a:r>
            <a:endParaRPr lang="en-IN" dirty="0"/>
          </a:p>
        </p:txBody>
      </p:sp>
    </p:spTree>
    <p:extLst>
      <p:ext uri="{BB962C8B-B14F-4D97-AF65-F5344CB8AC3E}">
        <p14:creationId xmlns:p14="http://schemas.microsoft.com/office/powerpoint/2010/main" val="42903860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516E48-4C90-F045-B107-C0246CBED32E}"/>
              </a:ext>
            </a:extLst>
          </p:cNvPr>
          <p:cNvSpPr>
            <a:spLocks noGrp="1"/>
          </p:cNvSpPr>
          <p:nvPr>
            <p:ph sz="quarter" idx="12"/>
          </p:nvPr>
        </p:nvSpPr>
        <p:spPr/>
        <p:txBody>
          <a:bodyPr/>
          <a:lstStyle/>
          <a:p>
            <a:r>
              <a:rPr lang="en-US" dirty="0"/>
              <a:t>Higher-Order Components (HOCs) in React are a pattern used for reusing component logic. </a:t>
            </a:r>
          </a:p>
          <a:p>
            <a:r>
              <a:rPr lang="en-US" dirty="0"/>
              <a:t>An HOC is a function that takes a component as an argument and returns a new component with enhanced behavior. </a:t>
            </a:r>
          </a:p>
          <a:p>
            <a:r>
              <a:rPr lang="en-US" dirty="0"/>
              <a:t>This allows developers to share common functionality between components without duplicating code.</a:t>
            </a:r>
          </a:p>
          <a:p>
            <a:endParaRPr lang="en-IN" dirty="0"/>
          </a:p>
        </p:txBody>
      </p:sp>
      <p:sp>
        <p:nvSpPr>
          <p:cNvPr id="3" name="Title 2">
            <a:extLst>
              <a:ext uri="{FF2B5EF4-FFF2-40B4-BE49-F238E27FC236}">
                <a16:creationId xmlns:a16="http://schemas.microsoft.com/office/drawing/2014/main" id="{122E9F93-3927-3626-2744-6176C10B9955}"/>
              </a:ext>
            </a:extLst>
          </p:cNvPr>
          <p:cNvSpPr>
            <a:spLocks noGrp="1"/>
          </p:cNvSpPr>
          <p:nvPr>
            <p:ph type="title"/>
          </p:nvPr>
        </p:nvSpPr>
        <p:spPr/>
        <p:txBody>
          <a:bodyPr/>
          <a:lstStyle/>
          <a:p>
            <a:r>
              <a:rPr lang="en-IN" dirty="0"/>
              <a:t>HOC (High Order Components)</a:t>
            </a:r>
          </a:p>
        </p:txBody>
      </p:sp>
    </p:spTree>
    <p:extLst>
      <p:ext uri="{BB962C8B-B14F-4D97-AF65-F5344CB8AC3E}">
        <p14:creationId xmlns:p14="http://schemas.microsoft.com/office/powerpoint/2010/main" val="29752446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516E48-4C90-F045-B107-C0246CBED32E}"/>
              </a:ext>
            </a:extLst>
          </p:cNvPr>
          <p:cNvSpPr>
            <a:spLocks noGrp="1"/>
          </p:cNvSpPr>
          <p:nvPr>
            <p:ph sz="quarter" idx="12"/>
          </p:nvPr>
        </p:nvSpPr>
        <p:spPr/>
        <p:txBody>
          <a:bodyPr/>
          <a:lstStyle/>
          <a:p>
            <a:r>
              <a:rPr lang="en-US" dirty="0"/>
              <a:t>What is a Higher-Order Component?</a:t>
            </a:r>
          </a:p>
          <a:p>
            <a:pPr lvl="1"/>
            <a:r>
              <a:rPr lang="en-US" dirty="0"/>
              <a:t>A Higher-Order Component is essentially a function that Receives a component as an input.</a:t>
            </a:r>
          </a:p>
          <a:p>
            <a:pPr lvl="1"/>
            <a:r>
              <a:rPr lang="en-US" dirty="0"/>
              <a:t>Returns a new component that is a wrapped version of the original component with added or modified behavior.</a:t>
            </a:r>
          </a:p>
          <a:p>
            <a:r>
              <a:rPr lang="en-US" dirty="0"/>
              <a:t>HOCs are often used for tasks such as:</a:t>
            </a:r>
          </a:p>
          <a:p>
            <a:pPr lvl="1"/>
            <a:r>
              <a:rPr lang="en-US" dirty="0"/>
              <a:t>Code reuse and logic abstraction.</a:t>
            </a:r>
          </a:p>
          <a:p>
            <a:pPr lvl="1"/>
            <a:r>
              <a:rPr lang="en-US" dirty="0"/>
              <a:t>Managing side effects like data fetching.</a:t>
            </a:r>
          </a:p>
          <a:p>
            <a:pPr lvl="1"/>
            <a:r>
              <a:rPr lang="en-US" dirty="0"/>
              <a:t>Handling permissions or authentication.</a:t>
            </a:r>
          </a:p>
          <a:p>
            <a:pPr lvl="1"/>
            <a:r>
              <a:rPr lang="en-US" dirty="0"/>
              <a:t>Modifying props</a:t>
            </a:r>
            <a:endParaRPr lang="en-IN" dirty="0"/>
          </a:p>
        </p:txBody>
      </p:sp>
      <p:sp>
        <p:nvSpPr>
          <p:cNvPr id="3" name="Title 2">
            <a:extLst>
              <a:ext uri="{FF2B5EF4-FFF2-40B4-BE49-F238E27FC236}">
                <a16:creationId xmlns:a16="http://schemas.microsoft.com/office/drawing/2014/main" id="{122E9F93-3927-3626-2744-6176C10B9955}"/>
              </a:ext>
            </a:extLst>
          </p:cNvPr>
          <p:cNvSpPr>
            <a:spLocks noGrp="1"/>
          </p:cNvSpPr>
          <p:nvPr>
            <p:ph type="title"/>
          </p:nvPr>
        </p:nvSpPr>
        <p:spPr/>
        <p:txBody>
          <a:bodyPr/>
          <a:lstStyle/>
          <a:p>
            <a:r>
              <a:rPr lang="en-IN" dirty="0"/>
              <a:t>HOC (High Order Components)</a:t>
            </a:r>
          </a:p>
        </p:txBody>
      </p:sp>
    </p:spTree>
    <p:extLst>
      <p:ext uri="{BB962C8B-B14F-4D97-AF65-F5344CB8AC3E}">
        <p14:creationId xmlns:p14="http://schemas.microsoft.com/office/powerpoint/2010/main" val="1343363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66F40-A972-04D5-7C31-455EA2F07D11}"/>
              </a:ext>
            </a:extLst>
          </p:cNvPr>
          <p:cNvPicPr>
            <a:picLocks noChangeAspect="1"/>
          </p:cNvPicPr>
          <p:nvPr/>
        </p:nvPicPr>
        <p:blipFill>
          <a:blip r:embed="rId2"/>
          <a:stretch>
            <a:fillRect/>
          </a:stretch>
        </p:blipFill>
        <p:spPr>
          <a:xfrm>
            <a:off x="-76200" y="1066800"/>
            <a:ext cx="9144000" cy="5143500"/>
          </a:xfrm>
          <a:prstGeom prst="rect">
            <a:avLst/>
          </a:prstGeom>
        </p:spPr>
      </p:pic>
      <p:sp>
        <p:nvSpPr>
          <p:cNvPr id="6" name="Title 5">
            <a:extLst>
              <a:ext uri="{FF2B5EF4-FFF2-40B4-BE49-F238E27FC236}">
                <a16:creationId xmlns:a16="http://schemas.microsoft.com/office/drawing/2014/main" id="{D1A6F843-4057-F927-1071-B6C1DFA07BF9}"/>
              </a:ext>
            </a:extLst>
          </p:cNvPr>
          <p:cNvSpPr>
            <a:spLocks noGrp="1"/>
          </p:cNvSpPr>
          <p:nvPr>
            <p:ph type="title"/>
          </p:nvPr>
        </p:nvSpPr>
        <p:spPr/>
        <p:txBody>
          <a:bodyPr/>
          <a:lstStyle/>
          <a:p>
            <a:r>
              <a:rPr lang="en-IN" dirty="0" err="1"/>
              <a:t>Json</a:t>
            </a:r>
            <a:r>
              <a:rPr lang="en-IN" dirty="0"/>
              <a:t>-server</a:t>
            </a:r>
          </a:p>
        </p:txBody>
      </p:sp>
    </p:spTree>
    <p:extLst>
      <p:ext uri="{BB962C8B-B14F-4D97-AF65-F5344CB8AC3E}">
        <p14:creationId xmlns:p14="http://schemas.microsoft.com/office/powerpoint/2010/main" val="299428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biggest advantage of using components is that you can change any component at any point in time without affecting the rest of the applications.</a:t>
            </a:r>
          </a:p>
          <a:p>
            <a:r>
              <a:rPr lang="en-US" dirty="0"/>
              <a:t>This feature is most effective when implemented with larger and real-time applications where data changes frequently. </a:t>
            </a:r>
          </a:p>
          <a:p>
            <a:r>
              <a:rPr lang="en-US" dirty="0"/>
              <a:t>Each time any data is added or updated, ReactJS automatically updates the specific component whose state has </a:t>
            </a:r>
            <a:r>
              <a:rPr lang="en-US" i="1" dirty="0"/>
              <a:t>actually</a:t>
            </a:r>
            <a:r>
              <a:rPr lang="en-US" dirty="0"/>
              <a:t> changed. </a:t>
            </a:r>
          </a:p>
          <a:p>
            <a:r>
              <a:rPr lang="en-US" dirty="0"/>
              <a:t>This saves the browser from the task of reloading the whole application to reflect the changes.</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433389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94EB3-5DB9-4D0E-B694-9FBAD6B23522}"/>
              </a:ext>
            </a:extLst>
          </p:cNvPr>
          <p:cNvSpPr>
            <a:spLocks noGrp="1"/>
          </p:cNvSpPr>
          <p:nvPr>
            <p:ph sz="quarter" idx="12"/>
          </p:nvPr>
        </p:nvSpPr>
        <p:spPr/>
        <p:txBody>
          <a:bodyPr/>
          <a:lstStyle/>
          <a:p>
            <a:r>
              <a:rPr lang="en-IN" dirty="0" err="1"/>
              <a:t>npm</a:t>
            </a:r>
            <a:r>
              <a:rPr lang="en-IN" dirty="0"/>
              <a:t> </a:t>
            </a:r>
            <a:r>
              <a:rPr lang="en-IN" dirty="0" err="1"/>
              <a:t>i</a:t>
            </a:r>
            <a:r>
              <a:rPr lang="en-IN" dirty="0"/>
              <a:t> redux-</a:t>
            </a:r>
            <a:r>
              <a:rPr lang="en-IN" dirty="0" err="1"/>
              <a:t>thunk</a:t>
            </a:r>
            <a:r>
              <a:rPr lang="en-IN" dirty="0"/>
              <a:t> --save-dev</a:t>
            </a:r>
          </a:p>
        </p:txBody>
      </p:sp>
      <p:sp>
        <p:nvSpPr>
          <p:cNvPr id="3" name="Title 2">
            <a:extLst>
              <a:ext uri="{FF2B5EF4-FFF2-40B4-BE49-F238E27FC236}">
                <a16:creationId xmlns:a16="http://schemas.microsoft.com/office/drawing/2014/main" id="{B145B957-BECC-4534-BB66-31D18E4C00E6}"/>
              </a:ext>
            </a:extLst>
          </p:cNvPr>
          <p:cNvSpPr>
            <a:spLocks noGrp="1"/>
          </p:cNvSpPr>
          <p:nvPr>
            <p:ph type="title"/>
          </p:nvPr>
        </p:nvSpPr>
        <p:spPr/>
        <p:txBody>
          <a:bodyPr/>
          <a:lstStyle/>
          <a:p>
            <a:r>
              <a:rPr lang="en-US" dirty="0"/>
              <a:t>Asynchronous actions in Redux with Redux </a:t>
            </a:r>
            <a:r>
              <a:rPr lang="en-US" dirty="0" err="1"/>
              <a:t>Thunk</a:t>
            </a:r>
            <a:endParaRPr lang="en-IN" dirty="0"/>
          </a:p>
        </p:txBody>
      </p:sp>
    </p:spTree>
    <p:extLst>
      <p:ext uri="{BB962C8B-B14F-4D97-AF65-F5344CB8AC3E}">
        <p14:creationId xmlns:p14="http://schemas.microsoft.com/office/powerpoint/2010/main" val="11798493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E95C1-5D93-5995-912B-16A8C7BB93C6}"/>
              </a:ext>
            </a:extLst>
          </p:cNvPr>
          <p:cNvSpPr>
            <a:spLocks noGrp="1"/>
          </p:cNvSpPr>
          <p:nvPr>
            <p:ph type="title"/>
          </p:nvPr>
        </p:nvSpPr>
        <p:spPr/>
        <p:txBody>
          <a:bodyPr/>
          <a:lstStyle/>
          <a:p>
            <a:r>
              <a:rPr lang="en-IN" dirty="0"/>
              <a:t>Docker </a:t>
            </a:r>
            <a:r>
              <a:rPr lang="en-IN" dirty="0" err="1"/>
              <a:t>Reactjs</a:t>
            </a:r>
            <a:endParaRPr lang="en-IN" dirty="0"/>
          </a:p>
        </p:txBody>
      </p:sp>
      <p:pic>
        <p:nvPicPr>
          <p:cNvPr id="7" name="Picture 6">
            <a:extLst>
              <a:ext uri="{FF2B5EF4-FFF2-40B4-BE49-F238E27FC236}">
                <a16:creationId xmlns:a16="http://schemas.microsoft.com/office/drawing/2014/main" id="{D38A3748-F1E2-434A-AD42-E87321CDE66F}"/>
              </a:ext>
            </a:extLst>
          </p:cNvPr>
          <p:cNvPicPr>
            <a:picLocks noChangeAspect="1"/>
          </p:cNvPicPr>
          <p:nvPr/>
        </p:nvPicPr>
        <p:blipFill>
          <a:blip r:embed="rId2"/>
          <a:stretch>
            <a:fillRect/>
          </a:stretch>
        </p:blipFill>
        <p:spPr>
          <a:xfrm>
            <a:off x="9331" y="1429139"/>
            <a:ext cx="9144000" cy="5143500"/>
          </a:xfrm>
          <a:prstGeom prst="rect">
            <a:avLst/>
          </a:prstGeom>
        </p:spPr>
      </p:pic>
    </p:spTree>
    <p:extLst>
      <p:ext uri="{BB962C8B-B14F-4D97-AF65-F5344CB8AC3E}">
        <p14:creationId xmlns:p14="http://schemas.microsoft.com/office/powerpoint/2010/main" val="3523064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E95C1-5D93-5995-912B-16A8C7BB93C6}"/>
              </a:ext>
            </a:extLst>
          </p:cNvPr>
          <p:cNvSpPr>
            <a:spLocks noGrp="1"/>
          </p:cNvSpPr>
          <p:nvPr>
            <p:ph type="title"/>
          </p:nvPr>
        </p:nvSpPr>
        <p:spPr/>
        <p:txBody>
          <a:bodyPr/>
          <a:lstStyle/>
          <a:p>
            <a:r>
              <a:rPr lang="en-IN" dirty="0"/>
              <a:t>Docker </a:t>
            </a:r>
            <a:r>
              <a:rPr lang="en-IN" dirty="0" err="1"/>
              <a:t>Expressjs</a:t>
            </a:r>
            <a:endParaRPr lang="en-IN" dirty="0"/>
          </a:p>
        </p:txBody>
      </p:sp>
      <p:pic>
        <p:nvPicPr>
          <p:cNvPr id="5" name="Picture 4">
            <a:extLst>
              <a:ext uri="{FF2B5EF4-FFF2-40B4-BE49-F238E27FC236}">
                <a16:creationId xmlns:a16="http://schemas.microsoft.com/office/drawing/2014/main" id="{88B74E60-8301-27E0-DA73-05E844564A26}"/>
              </a:ext>
            </a:extLst>
          </p:cNvPr>
          <p:cNvPicPr>
            <a:picLocks noChangeAspect="1"/>
          </p:cNvPicPr>
          <p:nvPr/>
        </p:nvPicPr>
        <p:blipFill rotWithShape="1">
          <a:blip r:embed="rId2"/>
          <a:srcRect t="3595" b="28256"/>
          <a:stretch/>
        </p:blipFill>
        <p:spPr>
          <a:xfrm>
            <a:off x="0" y="1752600"/>
            <a:ext cx="9144000" cy="3505200"/>
          </a:xfrm>
          <a:prstGeom prst="rect">
            <a:avLst/>
          </a:prstGeom>
        </p:spPr>
      </p:pic>
    </p:spTree>
    <p:extLst>
      <p:ext uri="{BB962C8B-B14F-4D97-AF65-F5344CB8AC3E}">
        <p14:creationId xmlns:p14="http://schemas.microsoft.com/office/powerpoint/2010/main" val="31916781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 Native is like React, but it uses native components instead of web components as building blocks. </a:t>
            </a:r>
          </a:p>
        </p:txBody>
      </p:sp>
      <p:sp>
        <p:nvSpPr>
          <p:cNvPr id="3" name="Title 2"/>
          <p:cNvSpPr>
            <a:spLocks noGrp="1"/>
          </p:cNvSpPr>
          <p:nvPr>
            <p:ph type="title"/>
          </p:nvPr>
        </p:nvSpPr>
        <p:spPr/>
        <p:txBody>
          <a:bodyPr/>
          <a:lstStyle/>
          <a:p>
            <a:r>
              <a:rPr lang="en-IN" dirty="0"/>
              <a:t>React Native</a:t>
            </a:r>
          </a:p>
        </p:txBody>
      </p:sp>
    </p:spTree>
    <p:extLst>
      <p:ext uri="{BB962C8B-B14F-4D97-AF65-F5344CB8AC3E}">
        <p14:creationId xmlns:p14="http://schemas.microsoft.com/office/powerpoint/2010/main" val="42869954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React</a:t>
            </a:r>
            <a:r>
              <a:rPr lang="en-US" dirty="0"/>
              <a:t> − This is a Framework for building web and mobile apps using JavaScript.</a:t>
            </a:r>
          </a:p>
          <a:p>
            <a:r>
              <a:rPr lang="en-US" b="1" dirty="0"/>
              <a:t>Native</a:t>
            </a:r>
            <a:r>
              <a:rPr lang="en-US" dirty="0"/>
              <a:t> − You can use native components controlled by JavaScript.</a:t>
            </a:r>
          </a:p>
          <a:p>
            <a:r>
              <a:rPr lang="en-US" b="1" dirty="0"/>
              <a:t>Platforms</a:t>
            </a:r>
            <a:r>
              <a:rPr lang="en-US" dirty="0"/>
              <a:t> − React Native supports IOS and Android platform.</a:t>
            </a:r>
          </a:p>
          <a:p>
            <a:endParaRPr lang="en-IN" dirty="0"/>
          </a:p>
        </p:txBody>
      </p:sp>
      <p:sp>
        <p:nvSpPr>
          <p:cNvPr id="3" name="Title 2"/>
          <p:cNvSpPr>
            <a:spLocks noGrp="1"/>
          </p:cNvSpPr>
          <p:nvPr>
            <p:ph type="title"/>
          </p:nvPr>
        </p:nvSpPr>
        <p:spPr/>
        <p:txBody>
          <a:bodyPr/>
          <a:lstStyle/>
          <a:p>
            <a:r>
              <a:rPr lang="en-IN" b="0" dirty="0"/>
              <a:t>React Native Features</a:t>
            </a:r>
            <a:br>
              <a:rPr lang="en-IN" b="0" dirty="0"/>
            </a:br>
            <a:endParaRPr lang="en-IN" dirty="0"/>
          </a:p>
        </p:txBody>
      </p:sp>
    </p:spTree>
    <p:extLst>
      <p:ext uri="{BB962C8B-B14F-4D97-AF65-F5344CB8AC3E}">
        <p14:creationId xmlns:p14="http://schemas.microsoft.com/office/powerpoint/2010/main" val="42669565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 You can use the existing JavaScript knowledge to build native mobile apps.</a:t>
            </a:r>
          </a:p>
          <a:p>
            <a:endParaRPr lang="en-US" dirty="0"/>
          </a:p>
          <a:p>
            <a:r>
              <a:rPr lang="en-US" dirty="0"/>
              <a:t>Code sharing − You can share most of your code on different platforms.</a:t>
            </a:r>
          </a:p>
          <a:p>
            <a:endParaRPr lang="en-US" dirty="0"/>
          </a:p>
          <a:p>
            <a:r>
              <a:rPr lang="en-US" dirty="0"/>
              <a:t>Community − The community around React and React Native is large, and you will be able to find any answer you need.</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10147494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Native Components − If you want to create native functionality which is not created yet, you will need to write some platform specific code.</a:t>
            </a:r>
            <a:endParaRPr lang="en-IN" dirty="0"/>
          </a:p>
        </p:txBody>
      </p:sp>
      <p:sp>
        <p:nvSpPr>
          <p:cNvPr id="3" name="Title 2"/>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24017137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solidFill>
                  <a:srgbClr val="FF0000"/>
                </a:solidFill>
              </a:rPr>
              <a:t>npm install -g create-react-native-app</a:t>
            </a:r>
          </a:p>
          <a:p>
            <a:endParaRPr lang="en-IN" dirty="0">
              <a:solidFill>
                <a:srgbClr val="FF0000"/>
              </a:solidFill>
            </a:endParaRPr>
          </a:p>
          <a:p>
            <a:r>
              <a:rPr lang="en-IN" dirty="0">
                <a:solidFill>
                  <a:srgbClr val="FF0000"/>
                </a:solidFill>
              </a:rPr>
              <a:t>create-react-native-app </a:t>
            </a:r>
            <a:r>
              <a:rPr lang="en-IN" dirty="0" err="1">
                <a:solidFill>
                  <a:srgbClr val="FF0000"/>
                </a:solidFill>
              </a:rPr>
              <a:t>MyReactNative</a:t>
            </a:r>
            <a:endParaRPr lang="en-IN" dirty="0">
              <a:solidFill>
                <a:srgbClr val="FF0000"/>
              </a:solidFill>
            </a:endParaRPr>
          </a:p>
          <a:p>
            <a:endParaRPr lang="en-IN" dirty="0">
              <a:solidFill>
                <a:srgbClr val="00B050"/>
              </a:solidFill>
            </a:endParaRPr>
          </a:p>
          <a:p>
            <a:r>
              <a:rPr lang="en-IN" dirty="0">
                <a:solidFill>
                  <a:srgbClr val="00B050"/>
                </a:solidFill>
              </a:rPr>
              <a:t>npm install -g react-native-cli</a:t>
            </a:r>
          </a:p>
          <a:p>
            <a:endParaRPr lang="en-IN" dirty="0">
              <a:solidFill>
                <a:srgbClr val="00B050"/>
              </a:solidFill>
            </a:endParaRPr>
          </a:p>
          <a:p>
            <a:r>
              <a:rPr lang="en-IN" dirty="0">
                <a:solidFill>
                  <a:srgbClr val="00B050"/>
                </a:solidFill>
              </a:rPr>
              <a:t>react-native </a:t>
            </a:r>
            <a:r>
              <a:rPr lang="en-IN" dirty="0" err="1">
                <a:solidFill>
                  <a:srgbClr val="00B050"/>
                </a:solidFill>
              </a:rPr>
              <a:t>init</a:t>
            </a:r>
            <a:r>
              <a:rPr lang="en-IN" dirty="0">
                <a:solidFill>
                  <a:srgbClr val="00B050"/>
                </a:solidFill>
              </a:rPr>
              <a:t> </a:t>
            </a:r>
            <a:r>
              <a:rPr lang="en-IN" dirty="0" err="1">
                <a:solidFill>
                  <a:srgbClr val="00B050"/>
                </a:solidFill>
              </a:rPr>
              <a:t>rncreate</a:t>
            </a:r>
            <a:endParaRPr lang="en-IN" dirty="0">
              <a:solidFill>
                <a:srgbClr val="00B050"/>
              </a:solidFill>
            </a:endParaRPr>
          </a:p>
          <a:p>
            <a:endParaRPr lang="en-IN" dirty="0"/>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6983612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Go to project folder</a:t>
            </a:r>
          </a:p>
          <a:p>
            <a:r>
              <a:rPr lang="en-IN" dirty="0"/>
              <a:t>Open in </a:t>
            </a:r>
            <a:r>
              <a:rPr lang="en-IN" dirty="0" err="1"/>
              <a:t>ios</a:t>
            </a:r>
            <a:endParaRPr lang="en-IN" dirty="0"/>
          </a:p>
          <a:p>
            <a:r>
              <a:rPr lang="en-IN" dirty="0"/>
              <a:t>react-native run-</a:t>
            </a:r>
            <a:r>
              <a:rPr lang="en-IN" dirty="0" err="1"/>
              <a:t>ios</a:t>
            </a:r>
            <a:endParaRPr lang="en-IN" dirty="0"/>
          </a:p>
          <a:p>
            <a:r>
              <a:rPr lang="en-IN" dirty="0"/>
              <a:t>react-native run-android</a:t>
            </a:r>
          </a:p>
          <a:p>
            <a:r>
              <a:rPr lang="en-IN" dirty="0"/>
              <a:t>react-native start (by mistake if you close window)</a:t>
            </a:r>
          </a:p>
          <a:p>
            <a:endParaRPr lang="en-IN" dirty="0"/>
          </a:p>
        </p:txBody>
      </p:sp>
      <p:sp>
        <p:nvSpPr>
          <p:cNvPr id="3" name="Title 2"/>
          <p:cNvSpPr>
            <a:spLocks noGrp="1"/>
          </p:cNvSpPr>
          <p:nvPr>
            <p:ph type="title"/>
          </p:nvPr>
        </p:nvSpPr>
        <p:spPr/>
        <p:txBody>
          <a:bodyPr/>
          <a:lstStyle/>
          <a:p>
            <a:r>
              <a:rPr lang="en-IN" dirty="0"/>
              <a:t>Emulators</a:t>
            </a:r>
          </a:p>
        </p:txBody>
      </p:sp>
    </p:spTree>
    <p:extLst>
      <p:ext uri="{BB962C8B-B14F-4D97-AF65-F5344CB8AC3E}">
        <p14:creationId xmlns:p14="http://schemas.microsoft.com/office/powerpoint/2010/main" val="34791706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(in project directory) </a:t>
            </a:r>
            <a:r>
              <a:rPr lang="en-IN" dirty="0" err="1"/>
              <a:t>mkdir</a:t>
            </a:r>
            <a:r>
              <a:rPr lang="en-IN" dirty="0"/>
              <a:t> android/app/</a:t>
            </a:r>
            <a:r>
              <a:rPr lang="en-IN" dirty="0" err="1"/>
              <a:t>src</a:t>
            </a:r>
            <a:r>
              <a:rPr lang="en-IN" dirty="0"/>
              <a:t>/main/assets</a:t>
            </a:r>
          </a:p>
          <a:p>
            <a:r>
              <a:rPr lang="en-IN" dirty="0"/>
              <a:t>react-native bundle --platform android --dev false --entry-file index.js --bundle-output android/app/</a:t>
            </a:r>
            <a:r>
              <a:rPr lang="en-IN" dirty="0" err="1"/>
              <a:t>src</a:t>
            </a:r>
            <a:r>
              <a:rPr lang="en-IN" dirty="0"/>
              <a:t>/main/assets/</a:t>
            </a:r>
            <a:r>
              <a:rPr lang="en-IN" dirty="0" err="1"/>
              <a:t>index.android.bundle</a:t>
            </a:r>
            <a:r>
              <a:rPr lang="en-IN" dirty="0"/>
              <a:t> --assets-</a:t>
            </a:r>
            <a:r>
              <a:rPr lang="en-IN" dirty="0" err="1"/>
              <a:t>dest</a:t>
            </a:r>
            <a:r>
              <a:rPr lang="en-IN" dirty="0"/>
              <a:t> android/app/</a:t>
            </a:r>
            <a:r>
              <a:rPr lang="en-IN" dirty="0" err="1"/>
              <a:t>src</a:t>
            </a:r>
            <a:r>
              <a:rPr lang="en-IN" dirty="0"/>
              <a:t>/main/res</a:t>
            </a:r>
          </a:p>
          <a:p>
            <a:r>
              <a:rPr lang="en-IN" dirty="0"/>
              <a:t>react-native run-android</a:t>
            </a:r>
          </a:p>
        </p:txBody>
      </p:sp>
      <p:sp>
        <p:nvSpPr>
          <p:cNvPr id="3" name="Title 2"/>
          <p:cNvSpPr>
            <a:spLocks noGrp="1"/>
          </p:cNvSpPr>
          <p:nvPr>
            <p:ph type="title"/>
          </p:nvPr>
        </p:nvSpPr>
        <p:spPr/>
        <p:txBody>
          <a:bodyPr/>
          <a:lstStyle/>
          <a:p>
            <a:r>
              <a:rPr lang="en-IN" dirty="0"/>
              <a:t>Bundling</a:t>
            </a:r>
          </a:p>
        </p:txBody>
      </p:sp>
    </p:spTree>
    <p:extLst>
      <p:ext uri="{BB962C8B-B14F-4D97-AF65-F5344CB8AC3E}">
        <p14:creationId xmlns:p14="http://schemas.microsoft.com/office/powerpoint/2010/main" val="2419582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a:t>
            </a:r>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21443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4F793-CD3C-431F-A133-B979AEE40F83}"/>
              </a:ext>
            </a:extLst>
          </p:cNvPr>
          <p:cNvPicPr>
            <a:picLocks noChangeAspect="1"/>
          </p:cNvPicPr>
          <p:nvPr/>
        </p:nvPicPr>
        <p:blipFill rotWithShape="1">
          <a:blip r:embed="rId2"/>
          <a:srcRect l="2500" t="26667" r="10834"/>
          <a:stretch/>
        </p:blipFill>
        <p:spPr>
          <a:xfrm>
            <a:off x="228600" y="1905000"/>
            <a:ext cx="8717573" cy="4149230"/>
          </a:xfrm>
          <a:prstGeom prst="rect">
            <a:avLst/>
          </a:prstGeom>
        </p:spPr>
      </p:pic>
      <p:sp>
        <p:nvSpPr>
          <p:cNvPr id="2" name="Title 1">
            <a:extLst>
              <a:ext uri="{FF2B5EF4-FFF2-40B4-BE49-F238E27FC236}">
                <a16:creationId xmlns:a16="http://schemas.microsoft.com/office/drawing/2014/main" id="{DE4B009D-E6BF-D369-6825-033E06F35DFB}"/>
              </a:ext>
            </a:extLst>
          </p:cNvPr>
          <p:cNvSpPr>
            <a:spLocks noGrp="1"/>
          </p:cNvSpPr>
          <p:nvPr>
            <p:ph type="title"/>
          </p:nvPr>
        </p:nvSpPr>
        <p:spPr/>
        <p:txBody>
          <a:bodyPr/>
          <a:lstStyle/>
          <a:p>
            <a:r>
              <a:rPr lang="en-IN" dirty="0"/>
              <a:t>React </a:t>
            </a:r>
            <a:r>
              <a:rPr lang="en-IN" dirty="0" err="1"/>
              <a:t>js</a:t>
            </a:r>
            <a:r>
              <a:rPr lang="en-IN" dirty="0"/>
              <a:t> Architecture</a:t>
            </a:r>
          </a:p>
        </p:txBody>
      </p:sp>
    </p:spTree>
    <p:extLst>
      <p:ext uri="{BB962C8B-B14F-4D97-AF65-F5344CB8AC3E}">
        <p14:creationId xmlns:p14="http://schemas.microsoft.com/office/powerpoint/2010/main" val="8819994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Enzyme is a JavaScript Testing utility for React that makes it easier to assert, manipulate, and traverse your React Components' output.</a:t>
            </a:r>
          </a:p>
          <a:p>
            <a:endParaRPr lang="en-US" dirty="0"/>
          </a:p>
          <a:p>
            <a:endParaRPr lang="en-IN" dirty="0"/>
          </a:p>
        </p:txBody>
      </p:sp>
      <p:sp>
        <p:nvSpPr>
          <p:cNvPr id="3" name="Title 2"/>
          <p:cNvSpPr>
            <a:spLocks noGrp="1"/>
          </p:cNvSpPr>
          <p:nvPr>
            <p:ph type="title"/>
          </p:nvPr>
        </p:nvSpPr>
        <p:spPr/>
        <p:txBody>
          <a:bodyPr/>
          <a:lstStyle/>
          <a:p>
            <a:r>
              <a:rPr lang="en-IN" dirty="0"/>
              <a:t>Enzymes</a:t>
            </a:r>
          </a:p>
        </p:txBody>
      </p:sp>
    </p:spTree>
    <p:extLst>
      <p:ext uri="{BB962C8B-B14F-4D97-AF65-F5344CB8AC3E}">
        <p14:creationId xmlns:p14="http://schemas.microsoft.com/office/powerpoint/2010/main" val="65237166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a:t>
            </a:r>
            <a:r>
              <a:rPr lang="en-IN" dirty="0" err="1"/>
              <a:t>i</a:t>
            </a:r>
            <a:r>
              <a:rPr lang="en-IN" dirty="0"/>
              <a:t> --save-dev enzyme enzyme-adapter-react-16</a:t>
            </a:r>
          </a:p>
          <a:p>
            <a:r>
              <a:rPr lang="en-US" dirty="0"/>
              <a:t>npm install --save enzyme enzyme-adapter-react-16 react-test-renderer</a:t>
            </a:r>
          </a:p>
          <a:p>
            <a:r>
              <a:rPr lang="en-US" dirty="0"/>
              <a:t>Npm install –save-dev chai</a:t>
            </a:r>
          </a:p>
          <a:p>
            <a:r>
              <a:rPr lang="en-IN" dirty="0"/>
              <a:t>npm install --save jest-enzyme</a:t>
            </a:r>
          </a:p>
          <a:p>
            <a:r>
              <a:rPr lang="en-IN" dirty="0"/>
              <a:t>Npm install –save </a:t>
            </a:r>
            <a:r>
              <a:rPr lang="en-IN" dirty="0" err="1"/>
              <a:t>sinon</a:t>
            </a:r>
            <a:endParaRPr lang="en-IN" dirty="0"/>
          </a:p>
          <a:p>
            <a:r>
              <a:rPr lang="en-IN" dirty="0" err="1"/>
              <a:t>Npm</a:t>
            </a:r>
            <a:r>
              <a:rPr lang="en-IN" dirty="0"/>
              <a:t> test</a:t>
            </a:r>
          </a:p>
          <a:p>
            <a:r>
              <a:rPr lang="pl-PL" b="1" dirty="0">
                <a:solidFill>
                  <a:srgbClr val="FF0000"/>
                </a:solidFill>
              </a:rPr>
              <a:t> "jest": "^27.4.5",</a:t>
            </a:r>
          </a:p>
          <a:p>
            <a:r>
              <a:rPr lang="pl-PL" b="1" dirty="0">
                <a:solidFill>
                  <a:srgbClr val="FF0000"/>
                </a:solidFill>
              </a:rPr>
              <a:t> "@wojtekmaj/enzyme-adapter-react-17": "^0.6.6"</a:t>
            </a:r>
            <a:endParaRPr lang="en-IN" b="1" dirty="0">
              <a:solidFill>
                <a:srgbClr val="FF0000"/>
              </a:solidFill>
            </a:endParaRPr>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7396054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E35B5-C54F-4726-BFE0-D52A7E15992A}"/>
              </a:ext>
            </a:extLst>
          </p:cNvPr>
          <p:cNvSpPr>
            <a:spLocks noGrp="1"/>
          </p:cNvSpPr>
          <p:nvPr>
            <p:ph sz="quarter" idx="12"/>
          </p:nvPr>
        </p:nvSpPr>
        <p:spPr/>
        <p:txBody>
          <a:bodyPr/>
          <a:lstStyle/>
          <a:p>
            <a:r>
              <a:rPr lang="en-IN" dirty="0"/>
              <a:t>Go to setuptest.js</a:t>
            </a:r>
          </a:p>
          <a:p>
            <a:r>
              <a:rPr lang="en-IN" dirty="0"/>
              <a:t>import '@testing-library/jest-</a:t>
            </a:r>
            <a:r>
              <a:rPr lang="en-IN" dirty="0" err="1"/>
              <a:t>dom</a:t>
            </a:r>
            <a:r>
              <a:rPr lang="en-IN" dirty="0"/>
              <a:t>';</a:t>
            </a:r>
          </a:p>
          <a:p>
            <a:r>
              <a:rPr lang="en-IN" dirty="0"/>
              <a:t>import Enzyme from 'enzyme';</a:t>
            </a:r>
          </a:p>
          <a:p>
            <a:r>
              <a:rPr lang="en-IN" dirty="0"/>
              <a:t>import Adapter from '@</a:t>
            </a:r>
            <a:r>
              <a:rPr lang="en-IN" dirty="0" err="1"/>
              <a:t>wojtekmaj</a:t>
            </a:r>
            <a:r>
              <a:rPr lang="en-IN" dirty="0"/>
              <a:t>/enzyme-adapter-react-17';</a:t>
            </a:r>
          </a:p>
          <a:p>
            <a:r>
              <a:rPr lang="en-IN" dirty="0" err="1"/>
              <a:t>Enzyme.configure</a:t>
            </a:r>
            <a:r>
              <a:rPr lang="en-IN" dirty="0"/>
              <a:t>({ adapter: new Adapter() });</a:t>
            </a:r>
          </a:p>
          <a:p>
            <a:endParaRPr lang="en-IN" dirty="0"/>
          </a:p>
        </p:txBody>
      </p:sp>
      <p:sp>
        <p:nvSpPr>
          <p:cNvPr id="3" name="Title 2">
            <a:extLst>
              <a:ext uri="{FF2B5EF4-FFF2-40B4-BE49-F238E27FC236}">
                <a16:creationId xmlns:a16="http://schemas.microsoft.com/office/drawing/2014/main" id="{CF030707-4480-4F37-A1FE-02CEBBED9F22}"/>
              </a:ext>
            </a:extLst>
          </p:cNvPr>
          <p:cNvSpPr>
            <a:spLocks noGrp="1"/>
          </p:cNvSpPr>
          <p:nvPr>
            <p:ph type="title"/>
          </p:nvPr>
        </p:nvSpPr>
        <p:spPr/>
        <p:txBody>
          <a:bodyPr/>
          <a:lstStyle/>
          <a:p>
            <a:r>
              <a:rPr lang="en-IN" dirty="0"/>
              <a:t>Jest Enzyme Configuration</a:t>
            </a:r>
          </a:p>
        </p:txBody>
      </p:sp>
    </p:spTree>
    <p:extLst>
      <p:ext uri="{BB962C8B-B14F-4D97-AF65-F5344CB8AC3E}">
        <p14:creationId xmlns:p14="http://schemas.microsoft.com/office/powerpoint/2010/main" val="892948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Jest is a JavaScript unit testing framework, used by Facebook to test services and React applications.</a:t>
            </a:r>
          </a:p>
          <a:p>
            <a:r>
              <a:rPr lang="en-US" dirty="0"/>
              <a:t>CRA comes bundled with Jest; it does not need to be installed separately.</a:t>
            </a:r>
          </a:p>
          <a:p>
            <a:r>
              <a:rPr lang="en-US" dirty="0"/>
              <a:t>Jest acts as a test runner, assertion library, and mocking library.</a:t>
            </a:r>
          </a:p>
          <a:p>
            <a:r>
              <a:rPr lang="en-US" dirty="0"/>
              <a:t>Jest also provides Snapshot testing, the ability to create a rendered ‘snapshot’ of a component and compare it to a previously saved ‘snapshot’.</a:t>
            </a:r>
          </a:p>
          <a:p>
            <a:r>
              <a:rPr lang="en-US" dirty="0"/>
              <a:t> The test will fail if the two do not match. Snapshots will be saved for you beside the test file that created them in an auto-generate __snapshots__ folder.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56936580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Jest itself is not a library but a framework.</a:t>
            </a:r>
          </a:p>
          <a:p>
            <a:r>
              <a:rPr lang="en-US" dirty="0"/>
              <a:t>There’s even a CLI tool that you can use from the command line. </a:t>
            </a:r>
          </a:p>
          <a:p>
            <a:r>
              <a:rPr lang="en-US" dirty="0"/>
              <a:t>To give an example, the CLI tool allows you to run only specific tests that match a pattern.</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9272031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Offers a CLI tool to control your tests easily</a:t>
            </a:r>
          </a:p>
          <a:p>
            <a:r>
              <a:rPr lang="en-US" dirty="0"/>
              <a:t>Comes with an interactive mode that automatically runs all affected tests for the code changes you’ve made in your last commit</a:t>
            </a:r>
          </a:p>
          <a:p>
            <a:r>
              <a:rPr lang="en-US" dirty="0"/>
              <a:t>Provides syntax to test a single test or skip tests with .only and .skip. </a:t>
            </a:r>
          </a:p>
          <a:p>
            <a:r>
              <a:rPr lang="en-US" dirty="0"/>
              <a:t>This feature is useful when debugging individual tests</a:t>
            </a:r>
          </a:p>
          <a:p>
            <a:r>
              <a:rPr lang="en-US" dirty="0"/>
              <a:t>Provides excellent documentation with plenty of examples and a supportive community. </a:t>
            </a:r>
          </a:p>
          <a:p>
            <a:r>
              <a:rPr lang="en-US" dirty="0"/>
              <a:t>Brings easy mocking to developers as it’s one of the most painful things to do for testing engineers.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093998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Mounting</a:t>
            </a:r>
          </a:p>
          <a:p>
            <a:pPr lvl="1"/>
            <a:r>
              <a:rPr lang="en-US" dirty="0"/>
              <a:t>Full DOM rendering including child components</a:t>
            </a:r>
          </a:p>
          <a:p>
            <a:pPr lvl="1"/>
            <a:r>
              <a:rPr lang="en-US" dirty="0"/>
              <a:t>Ideal for use cases where you have components that may interact with DOM API, or use React lifecycle methods in order to fully test the component</a:t>
            </a:r>
          </a:p>
          <a:p>
            <a:pPr lvl="1"/>
            <a:r>
              <a:rPr lang="en-US" dirty="0"/>
              <a:t>As it actually mounts the component in the DOM .unmount() should be called after each tests to stop tests affecting each other</a:t>
            </a:r>
          </a:p>
          <a:p>
            <a:pPr lvl="1"/>
            <a:r>
              <a:rPr lang="en-US" dirty="0"/>
              <a:t>Allows access to both props directly passed into the root component (including default props) and props passed into child components</a:t>
            </a:r>
            <a:endParaRPr lang="en-IN" dirty="0"/>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7738766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fontScale="92500"/>
          </a:bodyPr>
          <a:lstStyle/>
          <a:p>
            <a:r>
              <a:rPr lang="en-US" dirty="0"/>
              <a:t>Shallow</a:t>
            </a:r>
          </a:p>
          <a:p>
            <a:pPr lvl="1"/>
            <a:r>
              <a:rPr lang="en-US" dirty="0"/>
              <a:t>Renders only the single component, not including its children.</a:t>
            </a:r>
          </a:p>
          <a:p>
            <a:pPr lvl="1"/>
            <a:r>
              <a:rPr lang="en-US" dirty="0"/>
              <a:t> This is useful to isolate the component for pure unit testing. </a:t>
            </a:r>
          </a:p>
          <a:p>
            <a:pPr lvl="1"/>
            <a:r>
              <a:rPr lang="en-US" dirty="0"/>
              <a:t>It protects against changes or bugs in a child component altering the </a:t>
            </a:r>
            <a:r>
              <a:rPr lang="en-US" dirty="0" err="1"/>
              <a:t>behaviour</a:t>
            </a:r>
            <a:r>
              <a:rPr lang="en-US" dirty="0"/>
              <a:t> or output of the component under test</a:t>
            </a:r>
          </a:p>
          <a:p>
            <a:pPr lvl="1"/>
            <a:r>
              <a:rPr lang="en-US" dirty="0"/>
              <a:t>As of Enzyme 3 shallow components do have access to lifecycle methods by default</a:t>
            </a:r>
          </a:p>
          <a:p>
            <a:pPr lvl="1"/>
            <a:r>
              <a:rPr lang="en-US" dirty="0"/>
              <a:t>Cannot access props passed into the root component (therefore also not default props), but can those passed into child components, and can test the effect of props passed into the root component. </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4896435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Render</a:t>
            </a:r>
          </a:p>
          <a:p>
            <a:pPr lvl="1"/>
            <a:r>
              <a:rPr lang="en-US" dirty="0"/>
              <a:t>Renders to static HTML, including children</a:t>
            </a:r>
          </a:p>
          <a:p>
            <a:pPr lvl="1"/>
            <a:r>
              <a:rPr lang="en-US" dirty="0"/>
              <a:t>Does not have access to React lifecycle methods</a:t>
            </a:r>
          </a:p>
          <a:p>
            <a:pPr lvl="1"/>
            <a:r>
              <a:rPr lang="en-US" dirty="0"/>
              <a:t>Less costly than mount but provides less functionality</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6258000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a:t>
            </a:r>
          </a:p>
          <a:p>
            <a:r>
              <a:rPr lang="en-IN" dirty="0" err="1"/>
              <a:t>getByAll</a:t>
            </a:r>
            <a:r>
              <a:rPr lang="en-IN" dirty="0"/>
              <a:t>\*</a:t>
            </a:r>
          </a:p>
          <a:p>
            <a:r>
              <a:rPr lang="en-IN" dirty="0" err="1"/>
              <a:t>queryBy</a:t>
            </a:r>
            <a:r>
              <a:rPr lang="en-IN" dirty="0"/>
              <a:t>\*</a:t>
            </a:r>
          </a:p>
          <a:p>
            <a:r>
              <a:rPr lang="en-IN" dirty="0" err="1"/>
              <a:t>queryAllBy</a:t>
            </a:r>
            <a:r>
              <a:rPr lang="en-IN" dirty="0"/>
              <a:t>\*</a:t>
            </a:r>
          </a:p>
          <a:p>
            <a:r>
              <a:rPr lang="en-IN" dirty="0" err="1"/>
              <a:t>findBy</a:t>
            </a:r>
            <a:r>
              <a:rPr lang="en-IN" dirty="0"/>
              <a:t>\*</a:t>
            </a:r>
          </a:p>
          <a:p>
            <a:r>
              <a:rPr lang="en-IN" dirty="0" err="1"/>
              <a:t>findAllBy</a:t>
            </a:r>
            <a:r>
              <a:rPr lang="en-IN" dirty="0"/>
              <a:t>\*</a:t>
            </a:r>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243084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BDFB-51F1-88E1-A1DA-91FD4DC3BED1}"/>
              </a:ext>
            </a:extLst>
          </p:cNvPr>
          <p:cNvSpPr>
            <a:spLocks noGrp="1"/>
          </p:cNvSpPr>
          <p:nvPr>
            <p:ph type="title"/>
          </p:nvPr>
        </p:nvSpPr>
        <p:spPr/>
        <p:txBody>
          <a:bodyPr/>
          <a:lstStyle/>
          <a:p>
            <a:r>
              <a:rPr lang="en-IN" dirty="0"/>
              <a:t>What is Redux</a:t>
            </a:r>
          </a:p>
        </p:txBody>
      </p:sp>
      <p:pic>
        <p:nvPicPr>
          <p:cNvPr id="4" name="Picture 3">
            <a:extLst>
              <a:ext uri="{FF2B5EF4-FFF2-40B4-BE49-F238E27FC236}">
                <a16:creationId xmlns:a16="http://schemas.microsoft.com/office/drawing/2014/main" id="{653169F7-7B3A-7F7B-4657-FCC0542BC46E}"/>
              </a:ext>
            </a:extLst>
          </p:cNvPr>
          <p:cNvPicPr>
            <a:picLocks noChangeAspect="1"/>
          </p:cNvPicPr>
          <p:nvPr/>
        </p:nvPicPr>
        <p:blipFill>
          <a:blip r:embed="rId2"/>
          <a:stretch>
            <a:fillRect/>
          </a:stretch>
        </p:blipFill>
        <p:spPr>
          <a:xfrm>
            <a:off x="0" y="2057400"/>
            <a:ext cx="9144000" cy="3815519"/>
          </a:xfrm>
          <a:prstGeom prst="rect">
            <a:avLst/>
          </a:prstGeom>
        </p:spPr>
      </p:pic>
    </p:spTree>
    <p:extLst>
      <p:ext uri="{BB962C8B-B14F-4D97-AF65-F5344CB8AC3E}">
        <p14:creationId xmlns:p14="http://schemas.microsoft.com/office/powerpoint/2010/main" val="32919731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getByText</a:t>
            </a:r>
          </a:p>
          <a:p>
            <a:r>
              <a:rPr lang="en-IN" dirty="0" err="1"/>
              <a:t>getByRole</a:t>
            </a:r>
            <a:endParaRPr lang="en-IN" dirty="0"/>
          </a:p>
          <a:p>
            <a:r>
              <a:rPr lang="en-IN" dirty="0" err="1"/>
              <a:t>getByLabelText</a:t>
            </a:r>
            <a:endParaRPr lang="en-IN" dirty="0"/>
          </a:p>
          <a:p>
            <a:r>
              <a:rPr lang="en-IN" dirty="0" err="1"/>
              <a:t>getByPlaceholderText</a:t>
            </a:r>
            <a:endParaRPr lang="en-IN" dirty="0"/>
          </a:p>
          <a:p>
            <a:r>
              <a:rPr lang="en-IN" dirty="0" err="1"/>
              <a:t>getByAltText</a:t>
            </a:r>
            <a:endParaRPr lang="en-IN" dirty="0"/>
          </a:p>
          <a:p>
            <a:r>
              <a:rPr lang="en-IN" dirty="0" err="1"/>
              <a:t>getByDisplayValue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268307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err="1"/>
              <a:t>queryByText</a:t>
            </a:r>
            <a:endParaRPr lang="en-IN" dirty="0"/>
          </a:p>
          <a:p>
            <a:r>
              <a:rPr lang="en-IN" dirty="0" err="1"/>
              <a:t>queryByRole</a:t>
            </a:r>
            <a:endParaRPr lang="en-IN" dirty="0"/>
          </a:p>
          <a:p>
            <a:r>
              <a:rPr lang="en-IN" dirty="0" err="1"/>
              <a:t>queryByLabelText</a:t>
            </a:r>
            <a:endParaRPr lang="en-IN" dirty="0"/>
          </a:p>
          <a:p>
            <a:r>
              <a:rPr lang="en-IN" dirty="0" err="1"/>
              <a:t>queryByPlaceholderText</a:t>
            </a:r>
            <a:endParaRPr lang="en-IN" dirty="0"/>
          </a:p>
          <a:p>
            <a:r>
              <a:rPr lang="en-IN" dirty="0" err="1"/>
              <a:t>queryByAltText</a:t>
            </a:r>
            <a:endParaRPr lang="en-IN" dirty="0"/>
          </a:p>
          <a:p>
            <a:r>
              <a:rPr lang="en-IN" dirty="0" err="1"/>
              <a:t>queryByDisplayValue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39838405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77500" lnSpcReduction="20000"/>
          </a:bodyPr>
          <a:lstStyle/>
          <a:p>
            <a:r>
              <a:rPr lang="en-IN" dirty="0"/>
              <a:t>toBeDisabled</a:t>
            </a:r>
          </a:p>
          <a:p>
            <a:r>
              <a:rPr lang="en-IN" dirty="0" err="1"/>
              <a:t>toBeEnabled</a:t>
            </a:r>
            <a:endParaRPr lang="en-IN" dirty="0"/>
          </a:p>
          <a:p>
            <a:r>
              <a:rPr lang="en-IN" dirty="0" err="1"/>
              <a:t>toBeEmpty</a:t>
            </a:r>
            <a:endParaRPr lang="en-IN" dirty="0"/>
          </a:p>
          <a:p>
            <a:r>
              <a:rPr lang="en-IN" dirty="0" err="1"/>
              <a:t>toBeEmptyDOMElement</a:t>
            </a:r>
            <a:endParaRPr lang="en-IN" dirty="0"/>
          </a:p>
          <a:p>
            <a:r>
              <a:rPr lang="en-IN" dirty="0" err="1"/>
              <a:t>toBeInTheDocument</a:t>
            </a:r>
            <a:endParaRPr lang="en-IN" dirty="0"/>
          </a:p>
          <a:p>
            <a:r>
              <a:rPr lang="en-IN" dirty="0" err="1"/>
              <a:t>toBeInvalid</a:t>
            </a:r>
            <a:endParaRPr lang="en-IN" dirty="0"/>
          </a:p>
          <a:p>
            <a:r>
              <a:rPr lang="en-IN" dirty="0" err="1"/>
              <a:t>toBeRequired</a:t>
            </a:r>
            <a:endParaRPr lang="en-IN" dirty="0"/>
          </a:p>
          <a:p>
            <a:r>
              <a:rPr lang="en-IN" dirty="0" err="1"/>
              <a:t>toBeValid</a:t>
            </a:r>
            <a:endParaRPr lang="en-IN" dirty="0"/>
          </a:p>
          <a:p>
            <a:r>
              <a:rPr lang="en-IN" dirty="0" err="1"/>
              <a:t>toBeVisible</a:t>
            </a:r>
            <a:endParaRPr lang="en-IN" dirty="0"/>
          </a:p>
          <a:p>
            <a:r>
              <a:rPr lang="en-IN" dirty="0" err="1"/>
              <a:t>toContainElement</a:t>
            </a:r>
            <a:endParaRPr lang="en-IN" dirty="0"/>
          </a:p>
          <a:p>
            <a:r>
              <a:rPr lang="en-IN" dirty="0" err="1"/>
              <a:t>toContainHTML</a:t>
            </a:r>
            <a:endParaRPr lang="en-IN" dirty="0"/>
          </a:p>
          <a:p>
            <a:r>
              <a:rPr lang="en-IN" dirty="0" err="1"/>
              <a:t>toHaveAttribute</a:t>
            </a:r>
            <a:endParaRPr lang="en-IN" dirty="0"/>
          </a:p>
          <a:p>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40639649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92500" lnSpcReduction="10000"/>
          </a:bodyPr>
          <a:lstStyle/>
          <a:p>
            <a:r>
              <a:rPr lang="en-IN" dirty="0" err="1"/>
              <a:t>toHaveClass</a:t>
            </a:r>
            <a:endParaRPr lang="en-IN" dirty="0"/>
          </a:p>
          <a:p>
            <a:r>
              <a:rPr lang="en-IN" dirty="0" err="1"/>
              <a:t>toHaveFocus</a:t>
            </a:r>
            <a:endParaRPr lang="en-IN" dirty="0"/>
          </a:p>
          <a:p>
            <a:r>
              <a:rPr lang="en-IN" dirty="0" err="1"/>
              <a:t>toHaveFormValues</a:t>
            </a:r>
            <a:endParaRPr lang="en-IN" dirty="0"/>
          </a:p>
          <a:p>
            <a:r>
              <a:rPr lang="en-IN" dirty="0" err="1"/>
              <a:t>toHaveStyle</a:t>
            </a:r>
            <a:endParaRPr lang="en-IN" dirty="0"/>
          </a:p>
          <a:p>
            <a:r>
              <a:rPr lang="en-IN" dirty="0" err="1"/>
              <a:t>toHaveTextContent</a:t>
            </a:r>
            <a:endParaRPr lang="en-IN" dirty="0"/>
          </a:p>
          <a:p>
            <a:r>
              <a:rPr lang="en-IN" dirty="0" err="1"/>
              <a:t>toHaveValue</a:t>
            </a:r>
            <a:endParaRPr lang="en-IN" dirty="0"/>
          </a:p>
          <a:p>
            <a:r>
              <a:rPr lang="en-IN" dirty="0" err="1"/>
              <a:t>toHaveDisplayValue</a:t>
            </a:r>
            <a:endParaRPr lang="en-IN" dirty="0"/>
          </a:p>
          <a:p>
            <a:r>
              <a:rPr lang="en-IN" dirty="0" err="1"/>
              <a:t>toBeChecked</a:t>
            </a:r>
            <a:endParaRPr lang="en-IN" dirty="0"/>
          </a:p>
          <a:p>
            <a:r>
              <a:rPr lang="en-IN" dirty="0" err="1"/>
              <a:t>toBePartiallyChecked</a:t>
            </a:r>
            <a:endParaRPr lang="en-IN" dirty="0"/>
          </a:p>
          <a:p>
            <a:r>
              <a:rPr lang="en-IN" dirty="0" err="1"/>
              <a:t>toHaveDescription</a:t>
            </a:r>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15219296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B508ED-D507-4B08-A70A-88374677EDA6}"/>
              </a:ext>
            </a:extLst>
          </p:cNvPr>
          <p:cNvSpPr>
            <a:spLocks noGrp="1"/>
          </p:cNvSpPr>
          <p:nvPr>
            <p:ph sz="quarter" idx="12"/>
          </p:nvPr>
        </p:nvSpPr>
        <p:spPr>
          <a:xfrm>
            <a:off x="457201" y="1381125"/>
            <a:ext cx="8228012" cy="1057275"/>
          </a:xfrm>
        </p:spPr>
        <p:txBody>
          <a:bodyPr/>
          <a:lstStyle/>
          <a:p>
            <a:r>
              <a:rPr lang="en-US" dirty="0" err="1"/>
              <a:t>npm</a:t>
            </a:r>
            <a:r>
              <a:rPr lang="en-US" dirty="0"/>
              <a:t> run test -- --coverage --</a:t>
            </a:r>
            <a:r>
              <a:rPr lang="en-US" dirty="0" err="1"/>
              <a:t>watchAll</a:t>
            </a:r>
            <a:r>
              <a:rPr lang="en-US" dirty="0"/>
              <a:t>=false</a:t>
            </a:r>
            <a:endParaRPr lang="en-IN" dirty="0"/>
          </a:p>
        </p:txBody>
      </p:sp>
      <p:sp>
        <p:nvSpPr>
          <p:cNvPr id="3" name="Title 2">
            <a:extLst>
              <a:ext uri="{FF2B5EF4-FFF2-40B4-BE49-F238E27FC236}">
                <a16:creationId xmlns:a16="http://schemas.microsoft.com/office/drawing/2014/main" id="{3B3CE6CB-B423-4CCD-BCB9-F3BBA63344F4}"/>
              </a:ext>
            </a:extLst>
          </p:cNvPr>
          <p:cNvSpPr>
            <a:spLocks noGrp="1"/>
          </p:cNvSpPr>
          <p:nvPr>
            <p:ph type="title"/>
          </p:nvPr>
        </p:nvSpPr>
        <p:spPr/>
        <p:txBody>
          <a:bodyPr/>
          <a:lstStyle/>
          <a:p>
            <a:r>
              <a:rPr lang="en-IN" dirty="0"/>
              <a:t>React Coverage Report</a:t>
            </a:r>
          </a:p>
        </p:txBody>
      </p:sp>
      <p:pic>
        <p:nvPicPr>
          <p:cNvPr id="5" name="Picture 4">
            <a:extLst>
              <a:ext uri="{FF2B5EF4-FFF2-40B4-BE49-F238E27FC236}">
                <a16:creationId xmlns:a16="http://schemas.microsoft.com/office/drawing/2014/main" id="{FC33F286-C532-4D45-8839-D729422602CE}"/>
              </a:ext>
            </a:extLst>
          </p:cNvPr>
          <p:cNvPicPr>
            <a:picLocks noChangeAspect="1"/>
          </p:cNvPicPr>
          <p:nvPr/>
        </p:nvPicPr>
        <p:blipFill rotWithShape="1">
          <a:blip r:embed="rId2"/>
          <a:srcRect t="4075" b="36666"/>
          <a:stretch/>
        </p:blipFill>
        <p:spPr>
          <a:xfrm>
            <a:off x="0" y="2286000"/>
            <a:ext cx="9144000" cy="3048000"/>
          </a:xfrm>
          <a:prstGeom prst="rect">
            <a:avLst/>
          </a:prstGeom>
        </p:spPr>
      </p:pic>
    </p:spTree>
    <p:extLst>
      <p:ext uri="{BB962C8B-B14F-4D97-AF65-F5344CB8AC3E}">
        <p14:creationId xmlns:p14="http://schemas.microsoft.com/office/powerpoint/2010/main" val="38927337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2050" name="Picture 2" descr="https://scotch-res.cloudinary.com/image/upload/dpr_1,w_650,q_auto:good,f_auto/media/53535/D1WWysDTSla2dBxAstxz_Screen%20Shot%202018-01-28%20at%2012.22.56%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209800"/>
            <a:ext cx="8610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880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Assets Bundling - Parcel has out of the box support for JS, CSS, HTML, file assets.</a:t>
            </a:r>
          </a:p>
          <a:p>
            <a:r>
              <a:rPr lang="en-IN" dirty="0"/>
              <a:t>Automatic transforms - All your code are automatically transformed using Babel, </a:t>
            </a:r>
            <a:r>
              <a:rPr lang="en-IN" dirty="0" err="1"/>
              <a:t>PostCSS</a:t>
            </a:r>
            <a:r>
              <a:rPr lang="en-IN" dirty="0"/>
              <a:t>, and </a:t>
            </a:r>
            <a:r>
              <a:rPr lang="en-IN" dirty="0" err="1"/>
              <a:t>PostHTML</a:t>
            </a:r>
            <a:r>
              <a:rPr lang="en-IN" dirty="0"/>
              <a:t>.</a:t>
            </a:r>
          </a:p>
          <a:p>
            <a:r>
              <a:rPr lang="en-IN" dirty="0"/>
              <a:t>Code Splitting - Parcel allows you to split your output bundle by using the dynamic import() syntax.</a:t>
            </a:r>
          </a:p>
          <a:p>
            <a:r>
              <a:rPr lang="en-US" dirty="0"/>
              <a:t>Hot module replacement (HMR) - Parcel automatically updates modules in the browser as you make changes during development, no configuration needed.</a:t>
            </a:r>
          </a:p>
          <a:p>
            <a:r>
              <a:rPr lang="en-US" dirty="0"/>
              <a:t>Error Logging - Parcel prints syntax highlighted code frames when it encounters errors to help you pinpoint the problem.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16212563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mkdir</a:t>
            </a:r>
            <a:r>
              <a:rPr lang="en-IN" dirty="0"/>
              <a:t> react-parcel</a:t>
            </a:r>
          </a:p>
          <a:p>
            <a:r>
              <a:rPr lang="en-IN" dirty="0"/>
              <a:t>cd react-parcel</a:t>
            </a:r>
          </a:p>
          <a:p>
            <a:r>
              <a:rPr lang="en-IN" dirty="0"/>
              <a:t>npm </a:t>
            </a:r>
            <a:r>
              <a:rPr lang="en-IN" dirty="0" err="1"/>
              <a:t>init</a:t>
            </a:r>
            <a:r>
              <a:rPr lang="en-IN" dirty="0"/>
              <a:t> -y</a:t>
            </a:r>
          </a:p>
          <a:p>
            <a:r>
              <a:rPr lang="en-IN" dirty="0"/>
              <a:t>npm </a:t>
            </a:r>
            <a:r>
              <a:rPr lang="en-IN" dirty="0" err="1"/>
              <a:t>i</a:t>
            </a:r>
            <a:r>
              <a:rPr lang="en-IN" dirty="0"/>
              <a:t> --save-dev parcel-bundler</a:t>
            </a:r>
          </a:p>
          <a:p>
            <a:r>
              <a:rPr lang="en-IN" dirty="0"/>
              <a:t>npm </a:t>
            </a:r>
            <a:r>
              <a:rPr lang="en-IN" dirty="0" err="1"/>
              <a:t>i</a:t>
            </a:r>
            <a:r>
              <a:rPr lang="en-IN" dirty="0"/>
              <a:t> --save react react-</a:t>
            </a:r>
            <a:r>
              <a:rPr lang="en-IN" dirty="0" err="1"/>
              <a:t>dom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7691843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3074" name="Picture 2" descr="https://cdn-images-1.medium.com/max/1000/0*K-kwH5kKjU500I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26481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7483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nightwatch</a:t>
            </a:r>
            <a:endParaRPr lang="en-IN" dirty="0"/>
          </a:p>
          <a:p>
            <a:r>
              <a:rPr lang="en-IN" dirty="0"/>
              <a:t>npm install </a:t>
            </a:r>
            <a:r>
              <a:rPr lang="en-IN" dirty="0" err="1"/>
              <a:t>chromedriver</a:t>
            </a:r>
            <a:r>
              <a:rPr lang="en-IN" dirty="0"/>
              <a:t> --save-dev</a:t>
            </a:r>
          </a:p>
          <a:p>
            <a:r>
              <a:rPr lang="en-IN" dirty="0"/>
              <a:t>npm install </a:t>
            </a:r>
            <a:r>
              <a:rPr lang="en-IN" dirty="0" err="1"/>
              <a:t>geckodriver</a:t>
            </a:r>
            <a:r>
              <a:rPr lang="en-IN" dirty="0"/>
              <a:t> --save-dev</a:t>
            </a:r>
          </a:p>
          <a:p>
            <a:r>
              <a:rPr lang="en-IN" dirty="0"/>
              <a:t>Keep web driver in current folder</a:t>
            </a:r>
          </a:p>
        </p:txBody>
      </p:sp>
      <p:sp>
        <p:nvSpPr>
          <p:cNvPr id="3" name="Title 2"/>
          <p:cNvSpPr>
            <a:spLocks noGrp="1"/>
          </p:cNvSpPr>
          <p:nvPr>
            <p:ph type="title"/>
          </p:nvPr>
        </p:nvSpPr>
        <p:spPr/>
        <p:txBody>
          <a:bodyPr/>
          <a:lstStyle/>
          <a:p>
            <a:r>
              <a:rPr lang="en-IN" dirty="0"/>
              <a:t>E2e testing</a:t>
            </a:r>
          </a:p>
        </p:txBody>
      </p:sp>
    </p:spTree>
    <p:extLst>
      <p:ext uri="{BB962C8B-B14F-4D97-AF65-F5344CB8AC3E}">
        <p14:creationId xmlns:p14="http://schemas.microsoft.com/office/powerpoint/2010/main" val="334197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arbled communications lines between citiz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661" y="1392055"/>
            <a:ext cx="6858000" cy="52958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A66196-4C7C-7E23-29DB-9B38F24A054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2314032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37381" y="1295400"/>
            <a:ext cx="9144000" cy="5143500"/>
          </a:xfrm>
          <a:prstGeom prst="rect">
            <a:avLst/>
          </a:prstGeom>
        </p:spPr>
      </p:pic>
    </p:spTree>
    <p:extLst>
      <p:ext uri="{BB962C8B-B14F-4D97-AF65-F5344CB8AC3E}">
        <p14:creationId xmlns:p14="http://schemas.microsoft.com/office/powerpoint/2010/main" val="31406285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2" name="Picture 1"/>
          <p:cNvPicPr>
            <a:picLocks noChangeAspect="1"/>
          </p:cNvPicPr>
          <p:nvPr/>
        </p:nvPicPr>
        <p:blipFill>
          <a:blip r:embed="rId2"/>
          <a:stretch>
            <a:fillRect/>
          </a:stretch>
        </p:blipFill>
        <p:spPr>
          <a:xfrm>
            <a:off x="-76200" y="1367287"/>
            <a:ext cx="9144000" cy="5143500"/>
          </a:xfrm>
          <a:prstGeom prst="rect">
            <a:avLst/>
          </a:prstGeom>
        </p:spPr>
      </p:pic>
    </p:spTree>
    <p:extLst>
      <p:ext uri="{BB962C8B-B14F-4D97-AF65-F5344CB8AC3E}">
        <p14:creationId xmlns:p14="http://schemas.microsoft.com/office/powerpoint/2010/main" val="18415824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5" name="Picture 4">
            <a:extLst>
              <a:ext uri="{FF2B5EF4-FFF2-40B4-BE49-F238E27FC236}">
                <a16:creationId xmlns:a16="http://schemas.microsoft.com/office/drawing/2014/main" id="{634F384A-B459-4EB7-ACB9-6BF19B0D9102}"/>
              </a:ext>
            </a:extLst>
          </p:cNvPr>
          <p:cNvPicPr>
            <a:picLocks noChangeAspect="1"/>
          </p:cNvPicPr>
          <p:nvPr/>
        </p:nvPicPr>
        <p:blipFill>
          <a:blip r:embed="rId2"/>
          <a:stretch>
            <a:fillRect/>
          </a:stretch>
        </p:blipFill>
        <p:spPr>
          <a:xfrm>
            <a:off x="152400" y="1371600"/>
            <a:ext cx="9144000" cy="5143500"/>
          </a:xfrm>
          <a:prstGeom prst="rect">
            <a:avLst/>
          </a:prstGeom>
        </p:spPr>
      </p:pic>
      <p:cxnSp>
        <p:nvCxnSpPr>
          <p:cNvPr id="7" name="Straight Connector 6">
            <a:extLst>
              <a:ext uri="{FF2B5EF4-FFF2-40B4-BE49-F238E27FC236}">
                <a16:creationId xmlns:a16="http://schemas.microsoft.com/office/drawing/2014/main" id="{21A40C0E-DF0C-44B2-9669-0C6601D793D7}"/>
              </a:ext>
            </a:extLst>
          </p:cNvPr>
          <p:cNvCxnSpPr/>
          <p:nvPr/>
        </p:nvCxnSpPr>
        <p:spPr>
          <a:xfrm>
            <a:off x="4419600" y="762000"/>
            <a:ext cx="1676400" cy="2362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1947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0" y="1600200"/>
            <a:ext cx="9144000" cy="5143500"/>
          </a:xfrm>
          <a:prstGeom prst="rect">
            <a:avLst/>
          </a:prstGeom>
        </p:spPr>
      </p:pic>
      <p:sp>
        <p:nvSpPr>
          <p:cNvPr id="5" name="TextBox 4"/>
          <p:cNvSpPr txBox="1"/>
          <p:nvPr/>
        </p:nvSpPr>
        <p:spPr>
          <a:xfrm>
            <a:off x="2286000" y="1219200"/>
            <a:ext cx="4267200" cy="461665"/>
          </a:xfrm>
          <a:prstGeom prst="rect">
            <a:avLst/>
          </a:prstGeom>
          <a:noFill/>
        </p:spPr>
        <p:txBody>
          <a:bodyPr wrap="square" rtlCol="0">
            <a:spAutoFit/>
          </a:bodyPr>
          <a:lstStyle/>
          <a:p>
            <a:r>
              <a:rPr lang="en-IN" sz="2400" b="1" dirty="0">
                <a:solidFill>
                  <a:srgbClr val="FF0000"/>
                </a:solidFill>
              </a:rPr>
              <a:t>Yarn global add serve</a:t>
            </a:r>
          </a:p>
        </p:txBody>
      </p:sp>
    </p:spTree>
    <p:extLst>
      <p:ext uri="{BB962C8B-B14F-4D97-AF65-F5344CB8AC3E}">
        <p14:creationId xmlns:p14="http://schemas.microsoft.com/office/powerpoint/2010/main" val="17777183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1698" t="4446" r="801" b="5185"/>
          <a:stretch/>
        </p:blipFill>
        <p:spPr>
          <a:xfrm>
            <a:off x="152399" y="1371600"/>
            <a:ext cx="8915401" cy="4648200"/>
          </a:xfrm>
          <a:prstGeom prst="rect">
            <a:avLst/>
          </a:prstGeom>
        </p:spPr>
      </p:pic>
      <p:sp>
        <p:nvSpPr>
          <p:cNvPr id="2" name="Title 1">
            <a:extLst>
              <a:ext uri="{FF2B5EF4-FFF2-40B4-BE49-F238E27FC236}">
                <a16:creationId xmlns:a16="http://schemas.microsoft.com/office/drawing/2014/main" id="{21EF0F8E-0817-674E-534E-125EE8447B6F}"/>
              </a:ext>
            </a:extLst>
          </p:cNvPr>
          <p:cNvSpPr>
            <a:spLocks noGrp="1"/>
          </p:cNvSpPr>
          <p:nvPr>
            <p:ph type="title"/>
          </p:nvPr>
        </p:nvSpPr>
        <p:spPr/>
        <p:txBody>
          <a:bodyPr/>
          <a:lstStyle/>
          <a:p>
            <a:r>
              <a:rPr lang="en-IN" dirty="0"/>
              <a:t>React Production Layout</a:t>
            </a:r>
          </a:p>
        </p:txBody>
      </p:sp>
    </p:spTree>
    <p:extLst>
      <p:ext uri="{BB962C8B-B14F-4D97-AF65-F5344CB8AC3E}">
        <p14:creationId xmlns:p14="http://schemas.microsoft.com/office/powerpoint/2010/main" val="29175284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Using Immutable Data Structures</a:t>
            </a:r>
          </a:p>
          <a:p>
            <a:r>
              <a:rPr lang="en-IN" b="1" dirty="0"/>
              <a:t>Function/Stateless Components and </a:t>
            </a:r>
            <a:r>
              <a:rPr lang="en-IN" b="1" dirty="0" err="1"/>
              <a:t>React.PureComponent</a:t>
            </a:r>
            <a:endParaRPr lang="en-IN" b="1" dirty="0"/>
          </a:p>
          <a:p>
            <a:r>
              <a:rPr lang="en-IN" b="1" dirty="0"/>
              <a:t>Multiple Chunk Files</a:t>
            </a:r>
          </a:p>
          <a:p>
            <a:r>
              <a:rPr lang="en-US" b="1" dirty="0"/>
              <a:t>Using Production Mode Flag in </a:t>
            </a:r>
            <a:r>
              <a:rPr lang="en-US" b="1" dirty="0" err="1"/>
              <a:t>Webpack</a:t>
            </a:r>
            <a:endParaRPr lang="en-US" b="1" dirty="0"/>
          </a:p>
          <a:p>
            <a:r>
              <a:rPr lang="en-IN" b="1" dirty="0"/>
              <a:t>Dependency optimization</a:t>
            </a:r>
          </a:p>
          <a:p>
            <a:r>
              <a:rPr lang="en-US" dirty="0"/>
              <a:t>Use </a:t>
            </a:r>
            <a:r>
              <a:rPr lang="en-US" dirty="0" err="1"/>
              <a:t>React.Fragments</a:t>
            </a:r>
            <a:r>
              <a:rPr lang="en-US" dirty="0"/>
              <a:t> to Avoid Additional HTML Element Wrappers</a:t>
            </a:r>
            <a:endParaRPr lang="en-IN" dirty="0"/>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40999259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Avoid Inline Function Definition in the Render Function.</a:t>
            </a:r>
          </a:p>
          <a:p>
            <a:r>
              <a:rPr lang="en-US" dirty="0"/>
              <a:t>Throttling and </a:t>
            </a:r>
            <a:r>
              <a:rPr lang="en-US" dirty="0" err="1"/>
              <a:t>Debouncing</a:t>
            </a:r>
            <a:r>
              <a:rPr lang="en-US" dirty="0"/>
              <a:t> Event Action in JavaScript</a:t>
            </a:r>
          </a:p>
          <a:p>
            <a:r>
              <a:rPr lang="en-US" b="1" dirty="0"/>
              <a:t>Spreading props on DOM elements</a:t>
            </a:r>
          </a:p>
          <a:p>
            <a:r>
              <a:rPr lang="en-US" b="1" dirty="0"/>
              <a:t> CSS Animations Instead of JS Animations</a:t>
            </a:r>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9006443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lstStyle/>
          <a:p>
            <a:r>
              <a:rPr lang="en-US" dirty="0"/>
              <a:t>MobX is a library that aims to make state management simple and scalable by transparently applying functional reactive programming (TFRP). </a:t>
            </a:r>
          </a:p>
          <a:p>
            <a:r>
              <a:rPr lang="en-US" dirty="0"/>
              <a:t>According to the readme, the approach of MobX is thus: “Anything that can be derived from the application state, should be derived Automatically.”</a:t>
            </a:r>
          </a:p>
          <a:p>
            <a:r>
              <a:rPr lang="en-US" dirty="0"/>
              <a:t>This includes the UI, data serialization, server communication, etc.</a:t>
            </a:r>
            <a:endParaRPr lang="en-IN" dirty="0"/>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8009015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normAutofit/>
          </a:bodyPr>
          <a:lstStyle/>
          <a:p>
            <a:r>
              <a:rPr lang="en-US" dirty="0"/>
              <a:t>In addition, some of the core principles of MobX include:</a:t>
            </a:r>
          </a:p>
          <a:p>
            <a:pPr lvl="1"/>
            <a:r>
              <a:rPr lang="en-US" dirty="0"/>
              <a:t>May have multiple stores to store the state of the application</a:t>
            </a:r>
          </a:p>
          <a:p>
            <a:pPr lvl="1"/>
            <a:r>
              <a:rPr lang="en-US" dirty="0"/>
              <a:t>The state of the entire application is stored in a single object tree</a:t>
            </a:r>
          </a:p>
          <a:p>
            <a:pPr lvl="1"/>
            <a:r>
              <a:rPr lang="en-US" dirty="0"/>
              <a:t>Action in any piece of code can change the state of the application</a:t>
            </a:r>
          </a:p>
          <a:p>
            <a:pPr lvl="1"/>
            <a:r>
              <a:rPr lang="en-US" dirty="0"/>
              <a:t>All derivations from the state are automatically and atomically updated when the state is changed</a:t>
            </a:r>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31214095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2050" name="Picture 2" descr="ReactJS Global State Management Using Mobx">
            <a:extLst>
              <a:ext uri="{FF2B5EF4-FFF2-40B4-BE49-F238E27FC236}">
                <a16:creationId xmlns:a16="http://schemas.microsoft.com/office/drawing/2014/main" id="{FF349011-C6C5-4188-BECA-CED5CA434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93" y="2057400"/>
            <a:ext cx="8205261" cy="315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3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tore notifying all citizens that a change has been m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58677"/>
            <a:ext cx="5791200" cy="5029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3082EE-5530-AE7D-7B9E-000ACD108FE6}"/>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19640139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3074" name="Picture 2" descr="ReactJS Global State Management Using Mobx">
            <a:extLst>
              <a:ext uri="{FF2B5EF4-FFF2-40B4-BE49-F238E27FC236}">
                <a16:creationId xmlns:a16="http://schemas.microsoft.com/office/drawing/2014/main" id="{C5481081-63EF-48A3-A7E7-DAC657F30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5" y="1981200"/>
            <a:ext cx="8334375"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149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82AF7-913A-45F9-BE47-C4869DE92223}"/>
              </a:ext>
            </a:extLst>
          </p:cNvPr>
          <p:cNvSpPr>
            <a:spLocks noGrp="1"/>
          </p:cNvSpPr>
          <p:nvPr>
            <p:ph sz="quarter" idx="12"/>
          </p:nvPr>
        </p:nvSpPr>
        <p:spPr>
          <a:xfrm>
            <a:off x="457201" y="1381124"/>
            <a:ext cx="8228012" cy="5172075"/>
          </a:xfrm>
        </p:spPr>
        <p:txBody>
          <a:bodyPr>
            <a:normAutofit fontScale="92500" lnSpcReduction="10000"/>
          </a:bodyPr>
          <a:lstStyle/>
          <a:p>
            <a:r>
              <a:rPr lang="en-US" dirty="0"/>
              <a:t>@Observable</a:t>
            </a:r>
          </a:p>
          <a:p>
            <a:pPr lvl="1"/>
            <a:r>
              <a:rPr lang="en-US" dirty="0"/>
              <a:t> </a:t>
            </a:r>
            <a:r>
              <a:rPr lang="en-US" dirty="0" err="1"/>
              <a:t>Mobx</a:t>
            </a:r>
            <a:r>
              <a:rPr lang="en-US" dirty="0"/>
              <a:t> listens through observables to identify when the values is changed. It can array objects and with @Observable key words we can decorate the object.</a:t>
            </a:r>
          </a:p>
          <a:p>
            <a:r>
              <a:rPr lang="en-US" dirty="0"/>
              <a:t> @Action</a:t>
            </a:r>
          </a:p>
          <a:p>
            <a:pPr lvl="1"/>
            <a:r>
              <a:rPr lang="en-US" dirty="0"/>
              <a:t> Action is a method or function that is used to modify the state of a data. We can decorate with @Action keycard to declare as it is a Mob X Action method.</a:t>
            </a:r>
          </a:p>
          <a:p>
            <a:r>
              <a:rPr lang="en-US" dirty="0"/>
              <a:t> @Inject</a:t>
            </a:r>
          </a:p>
          <a:p>
            <a:pPr lvl="1"/>
            <a:r>
              <a:rPr lang="en-US" dirty="0"/>
              <a:t> To use any store value we have to inject the store using @inject.</a:t>
            </a:r>
          </a:p>
          <a:p>
            <a:r>
              <a:rPr lang="en-US" dirty="0"/>
              <a:t> @Observer</a:t>
            </a:r>
          </a:p>
          <a:p>
            <a:pPr lvl="1"/>
            <a:r>
              <a:rPr lang="en-US" dirty="0"/>
              <a:t> Any component that needs to update with state will need to be decorated with @observer.</a:t>
            </a:r>
          </a:p>
          <a:p>
            <a:pPr marL="0" indent="0">
              <a:buNone/>
            </a:pPr>
            <a:endParaRPr lang="en-IN" dirty="0"/>
          </a:p>
        </p:txBody>
      </p:sp>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spTree>
    <p:extLst>
      <p:ext uri="{BB962C8B-B14F-4D97-AF65-F5344CB8AC3E}">
        <p14:creationId xmlns:p14="http://schemas.microsoft.com/office/powerpoint/2010/main" val="17451237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07EA-779A-4EBC-897F-20C2C4EF0803}"/>
              </a:ext>
            </a:extLst>
          </p:cNvPr>
          <p:cNvSpPr>
            <a:spLocks noGrp="1"/>
          </p:cNvSpPr>
          <p:nvPr>
            <p:ph type="title"/>
          </p:nvPr>
        </p:nvSpPr>
        <p:spPr/>
        <p:txBody>
          <a:bodyPr/>
          <a:lstStyle/>
          <a:p>
            <a:r>
              <a:rPr lang="en-IN" dirty="0" err="1"/>
              <a:t>Mobx</a:t>
            </a:r>
            <a:endParaRPr lang="en-IN" dirty="0"/>
          </a:p>
        </p:txBody>
      </p:sp>
      <p:pic>
        <p:nvPicPr>
          <p:cNvPr id="1026" name="Picture 2">
            <a:extLst>
              <a:ext uri="{FF2B5EF4-FFF2-40B4-BE49-F238E27FC236}">
                <a16:creationId xmlns:a16="http://schemas.microsoft.com/office/drawing/2014/main" id="{2B8B4A99-611C-466E-9EB1-FDAE1768D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130505" cy="447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50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712DBC-5674-4C82-B5A3-E2A775DBD785}"/>
              </a:ext>
            </a:extLst>
          </p:cNvPr>
          <p:cNvSpPr>
            <a:spLocks noGrp="1"/>
          </p:cNvSpPr>
          <p:nvPr>
            <p:ph type="title"/>
          </p:nvPr>
        </p:nvSpPr>
        <p:spPr/>
        <p:txBody>
          <a:bodyPr/>
          <a:lstStyle/>
          <a:p>
            <a:r>
              <a:rPr lang="en-IN" dirty="0" err="1"/>
              <a:t>Mobx</a:t>
            </a:r>
            <a:endParaRPr lang="en-IN" dirty="0"/>
          </a:p>
        </p:txBody>
      </p:sp>
      <p:pic>
        <p:nvPicPr>
          <p:cNvPr id="4098" name="Picture 2">
            <a:extLst>
              <a:ext uri="{FF2B5EF4-FFF2-40B4-BE49-F238E27FC236}">
                <a16:creationId xmlns:a16="http://schemas.microsoft.com/office/drawing/2014/main" id="{AE205511-27AE-40E5-9F54-8A861B07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66" y="1752599"/>
            <a:ext cx="5490434" cy="459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553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8FCC9-333C-4F25-A150-08AE72C1D19F}"/>
              </a:ext>
            </a:extLst>
          </p:cNvPr>
          <p:cNvSpPr>
            <a:spLocks noGrp="1"/>
          </p:cNvSpPr>
          <p:nvPr>
            <p:ph sz="quarter" idx="12"/>
          </p:nvPr>
        </p:nvSpPr>
        <p:spPr/>
        <p:txBody>
          <a:bodyPr/>
          <a:lstStyle/>
          <a:p>
            <a:r>
              <a:rPr lang="en-IN" dirty="0"/>
              <a:t>1. </a:t>
            </a:r>
            <a:r>
              <a:rPr lang="en-IN" dirty="0" err="1"/>
              <a:t>npx</a:t>
            </a:r>
            <a:r>
              <a:rPr lang="en-IN" dirty="0"/>
              <a:t> create-react-app </a:t>
            </a:r>
            <a:r>
              <a:rPr lang="en-IN" dirty="0" err="1"/>
              <a:t>bankingapp</a:t>
            </a:r>
            <a:endParaRPr lang="en-IN" dirty="0"/>
          </a:p>
          <a:p>
            <a:r>
              <a:rPr lang="en-IN" dirty="0"/>
              <a:t>2. </a:t>
            </a:r>
            <a:r>
              <a:rPr lang="en-US" dirty="0"/>
              <a:t>npm install </a:t>
            </a:r>
            <a:r>
              <a:rPr lang="en-US" dirty="0" err="1"/>
              <a:t>mobx</a:t>
            </a:r>
            <a:r>
              <a:rPr lang="en-US" dirty="0"/>
              <a:t> –save</a:t>
            </a:r>
          </a:p>
          <a:p>
            <a:r>
              <a:rPr lang="en-US" dirty="0"/>
              <a:t>3. npm install </a:t>
            </a:r>
            <a:r>
              <a:rPr lang="en-US" dirty="0" err="1"/>
              <a:t>mobx</a:t>
            </a:r>
            <a:r>
              <a:rPr lang="en-US" dirty="0"/>
              <a:t>-react –save</a:t>
            </a:r>
          </a:p>
          <a:p>
            <a:r>
              <a:rPr lang="en-US" dirty="0"/>
              <a:t>4. npm install react-router-</a:t>
            </a:r>
            <a:r>
              <a:rPr lang="en-US" dirty="0" err="1"/>
              <a:t>dom</a:t>
            </a:r>
            <a:r>
              <a:rPr lang="en-US" dirty="0"/>
              <a:t> – save</a:t>
            </a:r>
          </a:p>
          <a:p>
            <a:r>
              <a:rPr lang="en-US" dirty="0"/>
              <a:t>To install semantic UI(similar to bootstrap) please use the below command,</a:t>
            </a:r>
          </a:p>
          <a:p>
            <a:r>
              <a:rPr lang="en-US" dirty="0"/>
              <a:t> npm install semantic-</a:t>
            </a:r>
            <a:r>
              <a:rPr lang="en-US" dirty="0" err="1"/>
              <a:t>ui</a:t>
            </a:r>
            <a:r>
              <a:rPr lang="en-US" dirty="0"/>
              <a:t>-react -- save </a:t>
            </a:r>
          </a:p>
          <a:p>
            <a:r>
              <a:rPr lang="en-US" dirty="0"/>
              <a:t> npm install semantic-</a:t>
            </a:r>
            <a:r>
              <a:rPr lang="en-US" dirty="0" err="1"/>
              <a:t>ui</a:t>
            </a:r>
            <a:r>
              <a:rPr lang="en-US" dirty="0"/>
              <a:t>-</a:t>
            </a:r>
            <a:r>
              <a:rPr lang="en-US" dirty="0" err="1"/>
              <a:t>css</a:t>
            </a:r>
            <a:r>
              <a:rPr lang="en-US" dirty="0"/>
              <a:t> – save</a:t>
            </a:r>
            <a:endParaRPr lang="en-IN" dirty="0"/>
          </a:p>
        </p:txBody>
      </p:sp>
      <p:sp>
        <p:nvSpPr>
          <p:cNvPr id="3" name="Title 2">
            <a:extLst>
              <a:ext uri="{FF2B5EF4-FFF2-40B4-BE49-F238E27FC236}">
                <a16:creationId xmlns:a16="http://schemas.microsoft.com/office/drawing/2014/main" id="{2F53F3C6-5FCD-4010-892B-EAB30AB103F0}"/>
              </a:ext>
            </a:extLst>
          </p:cNvPr>
          <p:cNvSpPr>
            <a:spLocks noGrp="1"/>
          </p:cNvSpPr>
          <p:nvPr>
            <p:ph type="title"/>
          </p:nvPr>
        </p:nvSpPr>
        <p:spPr/>
        <p:txBody>
          <a:bodyPr/>
          <a:lstStyle/>
          <a:p>
            <a:r>
              <a:rPr lang="en-IN" dirty="0"/>
              <a:t>React </a:t>
            </a:r>
            <a:r>
              <a:rPr lang="en-IN" dirty="0" err="1"/>
              <a:t>MobX</a:t>
            </a:r>
            <a:r>
              <a:rPr lang="en-IN" dirty="0"/>
              <a:t> steps</a:t>
            </a:r>
          </a:p>
        </p:txBody>
      </p:sp>
    </p:spTree>
    <p:extLst>
      <p:ext uri="{BB962C8B-B14F-4D97-AF65-F5344CB8AC3E}">
        <p14:creationId xmlns:p14="http://schemas.microsoft.com/office/powerpoint/2010/main" val="15665231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lnSpcReduction="10000"/>
          </a:bodyPr>
          <a:lstStyle/>
          <a:p>
            <a:r>
              <a:rPr lang="en-IN" dirty="0"/>
              <a:t>Data store – single store vs. multiple stores</a:t>
            </a:r>
          </a:p>
          <a:p>
            <a:pPr lvl="1"/>
            <a:r>
              <a:rPr lang="en-US" dirty="0"/>
              <a:t>Redux – Single store</a:t>
            </a:r>
          </a:p>
          <a:p>
            <a:pPr lvl="2"/>
            <a:r>
              <a:rPr lang="en-US" dirty="0"/>
              <a:t>In Redux, there is only one store. </a:t>
            </a:r>
          </a:p>
          <a:p>
            <a:pPr lvl="2"/>
            <a:r>
              <a:rPr lang="en-US" dirty="0"/>
              <a:t>It serves as the single source of truth containing normalized data. </a:t>
            </a:r>
          </a:p>
          <a:p>
            <a:pPr lvl="2"/>
            <a:r>
              <a:rPr lang="en-US" dirty="0"/>
              <a:t>Redux state is immutable and for each new state, an ancestor state is cloned</a:t>
            </a:r>
          </a:p>
          <a:p>
            <a:pPr lvl="1"/>
            <a:r>
              <a:rPr lang="en-US" dirty="0"/>
              <a:t>MobX – Multiple stores</a:t>
            </a:r>
          </a:p>
          <a:p>
            <a:pPr lvl="2"/>
            <a:r>
              <a:rPr lang="en-US" dirty="0"/>
              <a:t>Unlike Redux, MobX usually maintains at least two stores – one for the UI state and one (or more) for the domain state, and they contain denormalized data. </a:t>
            </a:r>
          </a:p>
          <a:p>
            <a:pPr lvl="2"/>
            <a:r>
              <a:rPr lang="en-US" dirty="0"/>
              <a:t>The advantage of multiple stores is in the ability to reuse and query the domain state universally, including other applications.</a:t>
            </a:r>
          </a:p>
          <a:p>
            <a:pPr lvl="2"/>
            <a:r>
              <a:rPr lang="en-US" dirty="0"/>
              <a:t> All the while, the UI store would remain specific to the current application. </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589222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Store data structure</a:t>
            </a:r>
          </a:p>
          <a:p>
            <a:pPr lvl="1"/>
            <a:r>
              <a:rPr lang="en-US" dirty="0"/>
              <a:t>Redux – JavaScript objects</a:t>
            </a:r>
          </a:p>
          <a:p>
            <a:pPr lvl="2"/>
            <a:r>
              <a:rPr lang="en-US" dirty="0"/>
              <a:t>Redux uses simple JavaScript objects as the data structure to store the state. </a:t>
            </a:r>
          </a:p>
          <a:p>
            <a:pPr lvl="2"/>
            <a:r>
              <a:rPr lang="en-US" dirty="0"/>
              <a:t>This requires that updates be tracked manually. </a:t>
            </a:r>
          </a:p>
          <a:p>
            <a:pPr lvl="2"/>
            <a:r>
              <a:rPr lang="en-US" dirty="0"/>
              <a:t>Which can add quite a bit of overhead when it comes to applications with complex states to manage and maintain.</a:t>
            </a:r>
          </a:p>
          <a:p>
            <a:pPr lvl="1"/>
            <a:r>
              <a:rPr lang="en-US" dirty="0"/>
              <a:t>Redux vs MobX in React</a:t>
            </a:r>
          </a:p>
          <a:p>
            <a:pPr lvl="2"/>
            <a:r>
              <a:rPr lang="en-US" dirty="0"/>
              <a:t>MobX uses observable (or noticeable) data to automatically track changes through subscriptions.</a:t>
            </a:r>
          </a:p>
          <a:p>
            <a:pPr lvl="2"/>
            <a:r>
              <a:rPr lang="en-US" dirty="0"/>
              <a:t>Quite clearly, automation makes for an easier life for a developer.</a:t>
            </a:r>
          </a:p>
          <a:p>
            <a:pPr lvl="2"/>
            <a:r>
              <a:rPr lang="en-US" dirty="0"/>
              <a:t>So it’s no wonder many find MobX to be an obvious winner in this category. It’s simply more comfortable to use.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4503238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r>
              <a:rPr lang="en-US" dirty="0"/>
              <a:t>Redux – Pure</a:t>
            </a:r>
          </a:p>
          <a:p>
            <a:pPr lvl="1"/>
            <a:r>
              <a:rPr lang="en-US" dirty="0"/>
              <a:t>We’ve already established that Redux uses a single, immutable source of truth for the states stored. </a:t>
            </a:r>
          </a:p>
          <a:p>
            <a:pPr lvl="1"/>
            <a:r>
              <a:rPr lang="en-US" dirty="0"/>
              <a:t>This means that states are all read-only, and reducers can overwrite a state invoked by an action. </a:t>
            </a:r>
          </a:p>
          <a:p>
            <a:pPr lvl="1"/>
            <a:r>
              <a:rPr lang="en-US" dirty="0"/>
              <a:t>Reducers are pure functions, as they receive a state and action and return a new state.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6320445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pPr lvl="1"/>
            <a:r>
              <a:rPr lang="en-US" dirty="0"/>
              <a:t>MobX – Impure</a:t>
            </a:r>
          </a:p>
          <a:p>
            <a:pPr lvl="1"/>
            <a:r>
              <a:rPr lang="en-US" dirty="0"/>
              <a:t>On the flip side there’s MobX that allows for states to be easily updated and overwritten with new values. </a:t>
            </a:r>
          </a:p>
          <a:p>
            <a:pPr lvl="1"/>
            <a:r>
              <a:rPr lang="en-US" dirty="0"/>
              <a:t>While it may be easy to implement, testing and maintaining can become a nightmare of unpredictable outputs.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155963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Boilerplate code</a:t>
            </a:r>
          </a:p>
          <a:p>
            <a:pPr lvl="1"/>
            <a:r>
              <a:rPr lang="en-US" dirty="0"/>
              <a:t>Redux – Explicit</a:t>
            </a:r>
          </a:p>
          <a:p>
            <a:pPr lvl="2"/>
            <a:r>
              <a:rPr lang="en-US" dirty="0"/>
              <a:t>Perhaps one of the main shortcomings of Redux is the sheer volume of boilerplate code it brings. </a:t>
            </a:r>
          </a:p>
          <a:p>
            <a:pPr lvl="2"/>
            <a:r>
              <a:rPr lang="en-US" dirty="0"/>
              <a:t>This is especially true when it comes to React applications.</a:t>
            </a:r>
          </a:p>
          <a:p>
            <a:pPr lvl="1"/>
            <a:r>
              <a:rPr lang="en-US" dirty="0"/>
              <a:t>MobX – Implicit</a:t>
            </a:r>
          </a:p>
          <a:p>
            <a:pPr lvl="2"/>
            <a:r>
              <a:rPr lang="en-US" dirty="0"/>
              <a:t>Since MobX is a lot more implicit in nature, it packs a lot less boilerplate. </a:t>
            </a:r>
          </a:p>
          <a:p>
            <a:pPr lvl="2"/>
            <a:r>
              <a:rPr lang="en-US" dirty="0"/>
              <a:t>In this category, MobX is a clear winner.</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412710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8E70-9E88-828E-743B-0CF66ADEFDAB}"/>
              </a:ext>
            </a:extLst>
          </p:cNvPr>
          <p:cNvSpPr>
            <a:spLocks noGrp="1"/>
          </p:cNvSpPr>
          <p:nvPr>
            <p:ph type="title"/>
          </p:nvPr>
        </p:nvSpPr>
        <p:spPr/>
        <p:txBody>
          <a:bodyPr/>
          <a:lstStyle/>
          <a:p>
            <a:r>
              <a:rPr lang="en-IN" dirty="0"/>
              <a:t>Why Redux</a:t>
            </a:r>
          </a:p>
        </p:txBody>
      </p:sp>
      <p:pic>
        <p:nvPicPr>
          <p:cNvPr id="4" name="Picture 3">
            <a:extLst>
              <a:ext uri="{FF2B5EF4-FFF2-40B4-BE49-F238E27FC236}">
                <a16:creationId xmlns:a16="http://schemas.microsoft.com/office/drawing/2014/main" id="{4EF7227C-F25D-5073-1D4C-FFD7427F2CB1}"/>
              </a:ext>
            </a:extLst>
          </p:cNvPr>
          <p:cNvPicPr>
            <a:picLocks noChangeAspect="1"/>
          </p:cNvPicPr>
          <p:nvPr/>
        </p:nvPicPr>
        <p:blipFill>
          <a:blip r:embed="rId2"/>
          <a:stretch>
            <a:fillRect/>
          </a:stretch>
        </p:blipFill>
        <p:spPr>
          <a:xfrm>
            <a:off x="-8335" y="2057400"/>
            <a:ext cx="9144000" cy="3814707"/>
          </a:xfrm>
          <a:prstGeom prst="rect">
            <a:avLst/>
          </a:prstGeom>
        </p:spPr>
      </p:pic>
    </p:spTree>
    <p:extLst>
      <p:ext uri="{BB962C8B-B14F-4D97-AF65-F5344CB8AC3E}">
        <p14:creationId xmlns:p14="http://schemas.microsoft.com/office/powerpoint/2010/main" val="132234971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Scalability</a:t>
            </a:r>
          </a:p>
          <a:p>
            <a:pPr lvl="1"/>
            <a:r>
              <a:rPr lang="en-US" dirty="0"/>
              <a:t>The purity and somewhat rigid approach of Redux is an advantage when it comes to scalability and debugging of applications. </a:t>
            </a:r>
          </a:p>
          <a:p>
            <a:pPr lvl="1"/>
            <a:r>
              <a:rPr lang="en-US" dirty="0"/>
              <a:t>The predictability of pure functions makes Redux much easier to test, maintain and scale than MobX.</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968194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fontScale="92500" lnSpcReduction="10000"/>
          </a:bodyPr>
          <a:lstStyle/>
          <a:p>
            <a:r>
              <a:rPr lang="en-US" dirty="0"/>
              <a:t>  Debugging</a:t>
            </a:r>
          </a:p>
          <a:p>
            <a:pPr lvl="1"/>
            <a:r>
              <a:rPr lang="en-US" dirty="0"/>
              <a:t>Redux – Predictable</a:t>
            </a:r>
          </a:p>
          <a:p>
            <a:pPr lvl="1"/>
            <a:r>
              <a:rPr lang="en-US" dirty="0"/>
              <a:t>As mentioned above, Redux is a lot more predictable than MobX as it comes with a lot less abstraction. </a:t>
            </a:r>
          </a:p>
          <a:p>
            <a:pPr lvl="1"/>
            <a:r>
              <a:rPr lang="en-US" dirty="0"/>
              <a:t>Add to that a superior set of developer tools (including time traveling) and you got yourself code that is a breeze to debug.</a:t>
            </a:r>
          </a:p>
          <a:p>
            <a:r>
              <a:rPr lang="en-US" dirty="0"/>
              <a:t>MobX – Abstract</a:t>
            </a:r>
          </a:p>
          <a:p>
            <a:pPr lvl="1"/>
            <a:r>
              <a:rPr lang="en-US" dirty="0"/>
              <a:t>Unlike Redux, MobX relies a lot more on abstraction, which can produce unpredictable results and generally make debugging difficult. </a:t>
            </a:r>
          </a:p>
          <a:p>
            <a:pPr lvl="1"/>
            <a:r>
              <a:rPr lang="en-US" dirty="0"/>
              <a:t>Moreover, the lack of efficient tools for MobX debugging and testing add another hurdle for developers considering MobX for their state management needs.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043110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Learning curve</a:t>
            </a:r>
          </a:p>
          <a:p>
            <a:pPr lvl="1"/>
            <a:r>
              <a:rPr lang="en-US" dirty="0"/>
              <a:t>Redux – Steep</a:t>
            </a:r>
          </a:p>
          <a:p>
            <a:pPr lvl="1"/>
            <a:r>
              <a:rPr lang="en-IN" dirty="0" err="1"/>
              <a:t>MobX</a:t>
            </a:r>
            <a:r>
              <a:rPr lang="en-IN" dirty="0"/>
              <a:t> – Moderate</a:t>
            </a:r>
          </a:p>
          <a:p>
            <a:pPr lvl="1"/>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8647333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ED251B-01E7-7E38-2469-B3D9C568D76A}"/>
              </a:ext>
            </a:extLst>
          </p:cNvPr>
          <p:cNvSpPr>
            <a:spLocks noGrp="1"/>
          </p:cNvSpPr>
          <p:nvPr>
            <p:ph sz="quarter" idx="12"/>
          </p:nvPr>
        </p:nvSpPr>
        <p:spPr/>
        <p:txBody>
          <a:bodyPr/>
          <a:lstStyle/>
          <a:p>
            <a:r>
              <a:rPr lang="en-US" dirty="0"/>
              <a:t>Micro Frontend is an architectural style for frontend web development that extends the concepts of microservices to the frontend world. </a:t>
            </a:r>
          </a:p>
          <a:p>
            <a:r>
              <a:rPr lang="en-US" dirty="0"/>
              <a:t>It involves breaking up a large, monolithic frontend application into smaller, more manageable pieces that can be developed, deployed, and maintained independently by different teams. </a:t>
            </a:r>
          </a:p>
          <a:p>
            <a:r>
              <a:rPr lang="en-US" dirty="0"/>
              <a:t>Each team is responsible for a specific feature or section of the UI, and these parts are integrated together to form a cohesive application.</a:t>
            </a:r>
            <a:endParaRPr lang="en-IN" dirty="0"/>
          </a:p>
        </p:txBody>
      </p:sp>
      <p:sp>
        <p:nvSpPr>
          <p:cNvPr id="3" name="Title 2">
            <a:extLst>
              <a:ext uri="{FF2B5EF4-FFF2-40B4-BE49-F238E27FC236}">
                <a16:creationId xmlns:a16="http://schemas.microsoft.com/office/drawing/2014/main" id="{6C35ED41-6DFC-31B6-D423-AEB6A38DD34E}"/>
              </a:ext>
            </a:extLst>
          </p:cNvPr>
          <p:cNvSpPr>
            <a:spLocks noGrp="1"/>
          </p:cNvSpPr>
          <p:nvPr>
            <p:ph type="title"/>
          </p:nvPr>
        </p:nvSpPr>
        <p:spPr/>
        <p:txBody>
          <a:bodyPr/>
          <a:lstStyle/>
          <a:p>
            <a:r>
              <a:rPr lang="en-IN" dirty="0"/>
              <a:t>Micro Front End</a:t>
            </a:r>
          </a:p>
        </p:txBody>
      </p:sp>
    </p:spTree>
    <p:extLst>
      <p:ext uri="{BB962C8B-B14F-4D97-AF65-F5344CB8AC3E}">
        <p14:creationId xmlns:p14="http://schemas.microsoft.com/office/powerpoint/2010/main" val="39561228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ED251B-01E7-7E38-2469-B3D9C568D76A}"/>
              </a:ext>
            </a:extLst>
          </p:cNvPr>
          <p:cNvSpPr>
            <a:spLocks noGrp="1"/>
          </p:cNvSpPr>
          <p:nvPr>
            <p:ph sz="quarter" idx="12"/>
          </p:nvPr>
        </p:nvSpPr>
        <p:spPr/>
        <p:txBody>
          <a:bodyPr>
            <a:normAutofit/>
          </a:bodyPr>
          <a:lstStyle/>
          <a:p>
            <a:r>
              <a:rPr lang="en-US" dirty="0"/>
              <a:t>Here are key characteristics of Micro Frontends:</a:t>
            </a:r>
          </a:p>
          <a:p>
            <a:r>
              <a:rPr lang="en-US" dirty="0"/>
              <a:t>Independence:</a:t>
            </a:r>
          </a:p>
          <a:p>
            <a:pPr lvl="1"/>
            <a:r>
              <a:rPr lang="en-US" dirty="0"/>
              <a:t>Each micro frontend is built and deployed independently. </a:t>
            </a:r>
          </a:p>
          <a:p>
            <a:pPr lvl="1"/>
            <a:r>
              <a:rPr lang="en-US" dirty="0"/>
              <a:t>Teams can work autonomously without worrying about interfering with others. </a:t>
            </a:r>
          </a:p>
          <a:p>
            <a:r>
              <a:rPr lang="en-US" dirty="0"/>
              <a:t>Technology Agnostic: </a:t>
            </a:r>
          </a:p>
          <a:p>
            <a:pPr lvl="1"/>
            <a:r>
              <a:rPr lang="en-US" dirty="0"/>
              <a:t>Micro frontends can be built using different frameworks or technologies, allowing each team  to choose the tools that best suit their needs (e.g., React, Angular, Vue.js, etc.).</a:t>
            </a:r>
            <a:endParaRPr lang="en-IN" dirty="0"/>
          </a:p>
        </p:txBody>
      </p:sp>
      <p:sp>
        <p:nvSpPr>
          <p:cNvPr id="3" name="Title 2">
            <a:extLst>
              <a:ext uri="{FF2B5EF4-FFF2-40B4-BE49-F238E27FC236}">
                <a16:creationId xmlns:a16="http://schemas.microsoft.com/office/drawing/2014/main" id="{6C35ED41-6DFC-31B6-D423-AEB6A38DD34E}"/>
              </a:ext>
            </a:extLst>
          </p:cNvPr>
          <p:cNvSpPr>
            <a:spLocks noGrp="1"/>
          </p:cNvSpPr>
          <p:nvPr>
            <p:ph type="title"/>
          </p:nvPr>
        </p:nvSpPr>
        <p:spPr/>
        <p:txBody>
          <a:bodyPr/>
          <a:lstStyle/>
          <a:p>
            <a:r>
              <a:rPr lang="en-IN" dirty="0"/>
              <a:t>Micro Front End</a:t>
            </a:r>
          </a:p>
        </p:txBody>
      </p:sp>
    </p:spTree>
    <p:extLst>
      <p:ext uri="{BB962C8B-B14F-4D97-AF65-F5344CB8AC3E}">
        <p14:creationId xmlns:p14="http://schemas.microsoft.com/office/powerpoint/2010/main" val="5210360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ED251B-01E7-7E38-2469-B3D9C568D76A}"/>
              </a:ext>
            </a:extLst>
          </p:cNvPr>
          <p:cNvSpPr>
            <a:spLocks noGrp="1"/>
          </p:cNvSpPr>
          <p:nvPr>
            <p:ph sz="quarter" idx="12"/>
          </p:nvPr>
        </p:nvSpPr>
        <p:spPr/>
        <p:txBody>
          <a:bodyPr>
            <a:normAutofit/>
          </a:bodyPr>
          <a:lstStyle/>
          <a:p>
            <a:r>
              <a:rPr lang="en-US" dirty="0"/>
              <a:t>Here are key characteristics of Micro Frontends:</a:t>
            </a:r>
          </a:p>
          <a:p>
            <a:r>
              <a:rPr lang="en-US" dirty="0"/>
              <a:t>Isolation: </a:t>
            </a:r>
          </a:p>
          <a:p>
            <a:pPr lvl="1"/>
            <a:r>
              <a:rPr lang="en-US" dirty="0"/>
              <a:t>Each micro frontend operates in isolation from others.</a:t>
            </a:r>
          </a:p>
          <a:p>
            <a:pPr lvl="1"/>
            <a:r>
              <a:rPr lang="en-US" dirty="0"/>
              <a:t>They are designed to prevent one part of the application from breaking the entire system.</a:t>
            </a:r>
          </a:p>
          <a:p>
            <a:r>
              <a:rPr lang="en-US" dirty="0"/>
              <a:t>Ownership: </a:t>
            </a:r>
          </a:p>
          <a:p>
            <a:pPr lvl="1"/>
            <a:r>
              <a:rPr lang="en-US" dirty="0"/>
              <a:t>Teams have full ownership of their micro frontends, including development, testing, and deployment.</a:t>
            </a:r>
            <a:endParaRPr lang="en-IN" dirty="0"/>
          </a:p>
        </p:txBody>
      </p:sp>
      <p:sp>
        <p:nvSpPr>
          <p:cNvPr id="3" name="Title 2">
            <a:extLst>
              <a:ext uri="{FF2B5EF4-FFF2-40B4-BE49-F238E27FC236}">
                <a16:creationId xmlns:a16="http://schemas.microsoft.com/office/drawing/2014/main" id="{6C35ED41-6DFC-31B6-D423-AEB6A38DD34E}"/>
              </a:ext>
            </a:extLst>
          </p:cNvPr>
          <p:cNvSpPr>
            <a:spLocks noGrp="1"/>
          </p:cNvSpPr>
          <p:nvPr>
            <p:ph type="title"/>
          </p:nvPr>
        </p:nvSpPr>
        <p:spPr/>
        <p:txBody>
          <a:bodyPr/>
          <a:lstStyle/>
          <a:p>
            <a:r>
              <a:rPr lang="en-IN" dirty="0"/>
              <a:t>Micro Front End</a:t>
            </a:r>
          </a:p>
        </p:txBody>
      </p:sp>
    </p:spTree>
    <p:extLst>
      <p:ext uri="{BB962C8B-B14F-4D97-AF65-F5344CB8AC3E}">
        <p14:creationId xmlns:p14="http://schemas.microsoft.com/office/powerpoint/2010/main" val="1267511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ED251B-01E7-7E38-2469-B3D9C568D76A}"/>
              </a:ext>
            </a:extLst>
          </p:cNvPr>
          <p:cNvSpPr>
            <a:spLocks noGrp="1"/>
          </p:cNvSpPr>
          <p:nvPr>
            <p:ph sz="quarter" idx="12"/>
          </p:nvPr>
        </p:nvSpPr>
        <p:spPr>
          <a:xfrm>
            <a:off x="457201" y="1381124"/>
            <a:ext cx="8228012" cy="5019675"/>
          </a:xfrm>
        </p:spPr>
        <p:txBody>
          <a:bodyPr>
            <a:normAutofit/>
          </a:bodyPr>
          <a:lstStyle/>
          <a:p>
            <a:r>
              <a:rPr lang="en-US" dirty="0"/>
              <a:t>Here are key characteristics of Micro Frontends:</a:t>
            </a:r>
          </a:p>
          <a:p>
            <a:r>
              <a:rPr lang="en-US" dirty="0"/>
              <a:t>Composition: </a:t>
            </a:r>
          </a:p>
          <a:p>
            <a:pPr lvl="1"/>
            <a:r>
              <a:rPr lang="en-US" dirty="0"/>
              <a:t>In the final application, micro frontends are composed into a single interface. </a:t>
            </a:r>
          </a:p>
          <a:p>
            <a:pPr lvl="1"/>
            <a:r>
              <a:rPr lang="en-US" dirty="0"/>
              <a:t>The composition can happen at different stages, such as server-side or client-side integration.</a:t>
            </a:r>
          </a:p>
          <a:p>
            <a:r>
              <a:rPr lang="en-US" dirty="0"/>
              <a:t>Independent Deployment: </a:t>
            </a:r>
          </a:p>
          <a:p>
            <a:pPr lvl="1"/>
            <a:r>
              <a:rPr lang="en-US" dirty="0"/>
              <a:t>Micro frontends can be updated, deployed, or rolled back independently without affecting the entire application.</a:t>
            </a:r>
            <a:endParaRPr lang="en-IN" dirty="0"/>
          </a:p>
        </p:txBody>
      </p:sp>
      <p:sp>
        <p:nvSpPr>
          <p:cNvPr id="3" name="Title 2">
            <a:extLst>
              <a:ext uri="{FF2B5EF4-FFF2-40B4-BE49-F238E27FC236}">
                <a16:creationId xmlns:a16="http://schemas.microsoft.com/office/drawing/2014/main" id="{6C35ED41-6DFC-31B6-D423-AEB6A38DD34E}"/>
              </a:ext>
            </a:extLst>
          </p:cNvPr>
          <p:cNvSpPr>
            <a:spLocks noGrp="1"/>
          </p:cNvSpPr>
          <p:nvPr>
            <p:ph type="title"/>
          </p:nvPr>
        </p:nvSpPr>
        <p:spPr/>
        <p:txBody>
          <a:bodyPr/>
          <a:lstStyle/>
          <a:p>
            <a:r>
              <a:rPr lang="en-IN" dirty="0"/>
              <a:t>Micro Front End</a:t>
            </a:r>
          </a:p>
        </p:txBody>
      </p:sp>
    </p:spTree>
    <p:extLst>
      <p:ext uri="{BB962C8B-B14F-4D97-AF65-F5344CB8AC3E}">
        <p14:creationId xmlns:p14="http://schemas.microsoft.com/office/powerpoint/2010/main" val="34144812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Micro Front Ends</a:t>
            </a:r>
          </a:p>
        </p:txBody>
      </p:sp>
      <p:pic>
        <p:nvPicPr>
          <p:cNvPr id="1026" name="Picture 2" descr="What is Microfrontend?">
            <a:extLst>
              <a:ext uri="{FF2B5EF4-FFF2-40B4-BE49-F238E27FC236}">
                <a16:creationId xmlns:a16="http://schemas.microsoft.com/office/drawing/2014/main" id="{AB98DC61-AE7A-CB80-0FB1-84FDDBE2C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2" r="12558" b="2222"/>
          <a:stretch/>
        </p:blipFill>
        <p:spPr bwMode="auto">
          <a:xfrm>
            <a:off x="1066800" y="1676400"/>
            <a:ext cx="617220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847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8C42D-38D9-E7B9-1A20-F147C6F95325}"/>
              </a:ext>
            </a:extLst>
          </p:cNvPr>
          <p:cNvSpPr>
            <a:spLocks noGrp="1"/>
          </p:cNvSpPr>
          <p:nvPr>
            <p:ph sz="quarter" idx="12"/>
          </p:nvPr>
        </p:nvSpPr>
        <p:spPr/>
        <p:txBody>
          <a:bodyPr/>
          <a:lstStyle/>
          <a:p>
            <a:r>
              <a:rPr lang="en-US" dirty="0"/>
              <a:t>Basically, a microservice that runs inside a browser is known as a micro frontend. </a:t>
            </a:r>
          </a:p>
          <a:p>
            <a:r>
              <a:rPr lang="en-US" dirty="0"/>
              <a:t>The frontend of the program is divided into separate, loosely linked “micro apps” that can be developed, tested, and deployed independently. </a:t>
            </a:r>
          </a:p>
          <a:p>
            <a:r>
              <a:rPr lang="en-US" dirty="0"/>
              <a:t>This is an architectural and organizational style like how the backend is divided into several services in the world of microservices.</a:t>
            </a:r>
            <a:endParaRPr lang="en-IN" dirty="0"/>
          </a:p>
        </p:txBody>
      </p:sp>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Micro Front Ends</a:t>
            </a:r>
          </a:p>
        </p:txBody>
      </p:sp>
    </p:spTree>
    <p:extLst>
      <p:ext uri="{BB962C8B-B14F-4D97-AF65-F5344CB8AC3E}">
        <p14:creationId xmlns:p14="http://schemas.microsoft.com/office/powerpoint/2010/main" val="932152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Micro Front Ends</a:t>
            </a:r>
          </a:p>
        </p:txBody>
      </p:sp>
      <p:pic>
        <p:nvPicPr>
          <p:cNvPr id="7" name="Picture 6">
            <a:extLst>
              <a:ext uri="{FF2B5EF4-FFF2-40B4-BE49-F238E27FC236}">
                <a16:creationId xmlns:a16="http://schemas.microsoft.com/office/drawing/2014/main" id="{96C5BCEB-E657-3225-8932-7B6E7C4E90FA}"/>
              </a:ext>
            </a:extLst>
          </p:cNvPr>
          <p:cNvPicPr>
            <a:picLocks noChangeAspect="1"/>
          </p:cNvPicPr>
          <p:nvPr/>
        </p:nvPicPr>
        <p:blipFill>
          <a:blip r:embed="rId2"/>
          <a:stretch>
            <a:fillRect/>
          </a:stretch>
        </p:blipFill>
        <p:spPr>
          <a:xfrm>
            <a:off x="0" y="1600200"/>
            <a:ext cx="9144000" cy="4209786"/>
          </a:xfrm>
          <a:prstGeom prst="rect">
            <a:avLst/>
          </a:prstGeom>
        </p:spPr>
      </p:pic>
    </p:spTree>
    <p:extLst>
      <p:ext uri="{BB962C8B-B14F-4D97-AF65-F5344CB8AC3E}">
        <p14:creationId xmlns:p14="http://schemas.microsoft.com/office/powerpoint/2010/main" val="66897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prPW3EFSG_TTnDgOWhfrh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599"/>
            <a:ext cx="6934200" cy="4355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A18E70-9E88-828E-743B-0CF66ADEFDAB}"/>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4566159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Micro Front Ends</a:t>
            </a:r>
          </a:p>
        </p:txBody>
      </p:sp>
      <p:pic>
        <p:nvPicPr>
          <p:cNvPr id="2050" name="Picture 2" descr="Frontend &amp; Backend">
            <a:extLst>
              <a:ext uri="{FF2B5EF4-FFF2-40B4-BE49-F238E27FC236}">
                <a16:creationId xmlns:a16="http://schemas.microsoft.com/office/drawing/2014/main" id="{89435377-57BD-05AF-000E-98466FF98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95" t="3555" r="8504" b="9334"/>
          <a:stretch/>
        </p:blipFill>
        <p:spPr bwMode="auto">
          <a:xfrm>
            <a:off x="838200" y="1821024"/>
            <a:ext cx="6858001"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183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Different Architectural Approaches</a:t>
            </a:r>
          </a:p>
        </p:txBody>
      </p:sp>
      <p:pic>
        <p:nvPicPr>
          <p:cNvPr id="3074" name="Picture 2" descr="Understand Microfrontend Architecture">
            <a:extLst>
              <a:ext uri="{FF2B5EF4-FFF2-40B4-BE49-F238E27FC236}">
                <a16:creationId xmlns:a16="http://schemas.microsoft.com/office/drawing/2014/main" id="{4C21020B-B069-7BEB-258F-DF505AAC95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5" t="17778" r="2141" b="4000"/>
          <a:stretch/>
        </p:blipFill>
        <p:spPr bwMode="auto">
          <a:xfrm>
            <a:off x="581752" y="1981200"/>
            <a:ext cx="7980496"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7249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7199FD-EB38-480A-27A0-DAD2A3DF41F8}"/>
              </a:ext>
            </a:extLst>
          </p:cNvPr>
          <p:cNvSpPr>
            <a:spLocks noGrp="1"/>
          </p:cNvSpPr>
          <p:nvPr>
            <p:ph type="title"/>
          </p:nvPr>
        </p:nvSpPr>
        <p:spPr/>
        <p:txBody>
          <a:bodyPr/>
          <a:lstStyle/>
          <a:p>
            <a:r>
              <a:rPr lang="en-IN" dirty="0"/>
              <a:t>Different Architectural Approaches</a:t>
            </a:r>
          </a:p>
        </p:txBody>
      </p:sp>
      <p:pic>
        <p:nvPicPr>
          <p:cNvPr id="4098" name="Picture 2" descr="How Do Microfrontends Work?">
            <a:extLst>
              <a:ext uri="{FF2B5EF4-FFF2-40B4-BE49-F238E27FC236}">
                <a16:creationId xmlns:a16="http://schemas.microsoft.com/office/drawing/2014/main" id="{FD667E56-6D17-BC3D-C893-928C30EA71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82" r="9829"/>
          <a:stretch/>
        </p:blipFill>
        <p:spPr bwMode="auto">
          <a:xfrm>
            <a:off x="838200" y="1676400"/>
            <a:ext cx="69342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83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6FCE1A-C7F1-D7F2-4144-9A5BFCC537EC}"/>
              </a:ext>
            </a:extLst>
          </p:cNvPr>
          <p:cNvSpPr>
            <a:spLocks noGrp="1"/>
          </p:cNvSpPr>
          <p:nvPr>
            <p:ph sz="quarter" idx="12"/>
          </p:nvPr>
        </p:nvSpPr>
        <p:spPr/>
        <p:txBody>
          <a:bodyPr/>
          <a:lstStyle/>
          <a:p>
            <a:r>
              <a:rPr lang="en-US" dirty="0" err="1"/>
              <a:t>iFrame</a:t>
            </a:r>
            <a:r>
              <a:rPr lang="en-US" dirty="0"/>
              <a:t>-based: </a:t>
            </a:r>
          </a:p>
          <a:p>
            <a:pPr lvl="1"/>
            <a:r>
              <a:rPr lang="en-US" dirty="0"/>
              <a:t>Embedding each micro frontend in an iFrame, which isolates it from others, though this method can lead to poor user experience due to performance and styling issues.</a:t>
            </a:r>
          </a:p>
          <a:p>
            <a:r>
              <a:rPr lang="en-US" dirty="0"/>
              <a:t>JavaScript-based Integration: </a:t>
            </a:r>
          </a:p>
          <a:p>
            <a:pPr lvl="1"/>
            <a:r>
              <a:rPr lang="en-US" dirty="0"/>
              <a:t>Loading different JavaScript bundles at runtime and dynamically injecting them into the application. </a:t>
            </a:r>
          </a:p>
          <a:p>
            <a:pPr lvl="1"/>
            <a:r>
              <a:rPr lang="en-US" dirty="0"/>
              <a:t>This provides more flexibility but requires careful management of shared resources.</a:t>
            </a:r>
            <a:endParaRPr lang="en-IN" dirty="0"/>
          </a:p>
        </p:txBody>
      </p:sp>
      <p:sp>
        <p:nvSpPr>
          <p:cNvPr id="3" name="Title 2">
            <a:extLst>
              <a:ext uri="{FF2B5EF4-FFF2-40B4-BE49-F238E27FC236}">
                <a16:creationId xmlns:a16="http://schemas.microsoft.com/office/drawing/2014/main" id="{0D30FAEF-438A-60C5-5FB4-2445C339AE7A}"/>
              </a:ext>
            </a:extLst>
          </p:cNvPr>
          <p:cNvSpPr>
            <a:spLocks noGrp="1"/>
          </p:cNvSpPr>
          <p:nvPr>
            <p:ph type="title"/>
          </p:nvPr>
        </p:nvSpPr>
        <p:spPr/>
        <p:txBody>
          <a:bodyPr/>
          <a:lstStyle/>
          <a:p>
            <a:r>
              <a:rPr lang="en-IN" dirty="0"/>
              <a:t>Common Implementation Approaches</a:t>
            </a:r>
          </a:p>
        </p:txBody>
      </p:sp>
    </p:spTree>
    <p:extLst>
      <p:ext uri="{BB962C8B-B14F-4D97-AF65-F5344CB8AC3E}">
        <p14:creationId xmlns:p14="http://schemas.microsoft.com/office/powerpoint/2010/main" val="27596731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6FCE1A-C7F1-D7F2-4144-9A5BFCC537EC}"/>
              </a:ext>
            </a:extLst>
          </p:cNvPr>
          <p:cNvSpPr>
            <a:spLocks noGrp="1"/>
          </p:cNvSpPr>
          <p:nvPr>
            <p:ph sz="quarter" idx="12"/>
          </p:nvPr>
        </p:nvSpPr>
        <p:spPr/>
        <p:txBody>
          <a:bodyPr/>
          <a:lstStyle/>
          <a:p>
            <a:r>
              <a:rPr lang="en-US" dirty="0"/>
              <a:t>Web Components: </a:t>
            </a:r>
          </a:p>
          <a:p>
            <a:pPr lvl="1"/>
            <a:r>
              <a:rPr lang="en-US" dirty="0"/>
              <a:t>Using native browser APIs like Custom Elements and Shadow DOM to encapsulate each micro frontend, which allows better isolation and integration with minimal overhead.</a:t>
            </a:r>
          </a:p>
          <a:p>
            <a:r>
              <a:rPr lang="en-US" dirty="0"/>
              <a:t>Module Federation (Webpack 5): </a:t>
            </a:r>
          </a:p>
          <a:p>
            <a:pPr lvl="1"/>
            <a:r>
              <a:rPr lang="en-US" dirty="0"/>
              <a:t>A newer technique that allows micro frontends to share code (like libraries) and dynamically load pieces of an application, reducing redundancy and improving performance.</a:t>
            </a:r>
            <a:endParaRPr lang="en-IN" dirty="0"/>
          </a:p>
        </p:txBody>
      </p:sp>
      <p:sp>
        <p:nvSpPr>
          <p:cNvPr id="3" name="Title 2">
            <a:extLst>
              <a:ext uri="{FF2B5EF4-FFF2-40B4-BE49-F238E27FC236}">
                <a16:creationId xmlns:a16="http://schemas.microsoft.com/office/drawing/2014/main" id="{0D30FAEF-438A-60C5-5FB4-2445C339AE7A}"/>
              </a:ext>
            </a:extLst>
          </p:cNvPr>
          <p:cNvSpPr>
            <a:spLocks noGrp="1"/>
          </p:cNvSpPr>
          <p:nvPr>
            <p:ph type="title"/>
          </p:nvPr>
        </p:nvSpPr>
        <p:spPr/>
        <p:txBody>
          <a:bodyPr/>
          <a:lstStyle/>
          <a:p>
            <a:r>
              <a:rPr lang="en-IN" dirty="0"/>
              <a:t>Common Implementation Approaches</a:t>
            </a:r>
          </a:p>
        </p:txBody>
      </p:sp>
    </p:spTree>
    <p:extLst>
      <p:ext uri="{BB962C8B-B14F-4D97-AF65-F5344CB8AC3E}">
        <p14:creationId xmlns:p14="http://schemas.microsoft.com/office/powerpoint/2010/main" val="3013759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6FCE1A-C7F1-D7F2-4144-9A5BFCC537EC}"/>
              </a:ext>
            </a:extLst>
          </p:cNvPr>
          <p:cNvSpPr>
            <a:spLocks noGrp="1"/>
          </p:cNvSpPr>
          <p:nvPr>
            <p:ph sz="quarter" idx="12"/>
          </p:nvPr>
        </p:nvSpPr>
        <p:spPr/>
        <p:txBody>
          <a:bodyPr>
            <a:normAutofit lnSpcReduction="10000"/>
          </a:bodyPr>
          <a:lstStyle/>
          <a:p>
            <a:r>
              <a:rPr lang="en-US" dirty="0"/>
              <a:t>Scalability: </a:t>
            </a:r>
          </a:p>
          <a:p>
            <a:pPr lvl="1"/>
            <a:r>
              <a:rPr lang="en-US" dirty="0"/>
              <a:t>Each micro frontend can scale independently.</a:t>
            </a:r>
          </a:p>
          <a:p>
            <a:r>
              <a:rPr lang="en-US" dirty="0"/>
              <a:t>Improved Collaboration: </a:t>
            </a:r>
          </a:p>
          <a:p>
            <a:pPr lvl="1"/>
            <a:r>
              <a:rPr lang="en-US" dirty="0"/>
              <a:t>Teams can work in parallel without dependency bottlenecks.</a:t>
            </a:r>
          </a:p>
          <a:p>
            <a:r>
              <a:rPr lang="en-US" dirty="0"/>
              <a:t>Flexibility: </a:t>
            </a:r>
          </a:p>
          <a:p>
            <a:pPr lvl="1"/>
            <a:r>
              <a:rPr lang="en-US" dirty="0"/>
              <a:t>Different technologies and versions of libraries can coexist within the same application.</a:t>
            </a:r>
          </a:p>
          <a:p>
            <a:r>
              <a:rPr lang="en-US" dirty="0"/>
              <a:t>Easier Maintenance: </a:t>
            </a:r>
          </a:p>
          <a:p>
            <a:pPr lvl="1"/>
            <a:r>
              <a:rPr lang="en-US" dirty="0"/>
              <a:t>Since the codebase is smaller and isolated, it's easier to maintain and refactor.</a:t>
            </a:r>
            <a:endParaRPr lang="en-IN" dirty="0"/>
          </a:p>
        </p:txBody>
      </p:sp>
      <p:sp>
        <p:nvSpPr>
          <p:cNvPr id="3" name="Title 2">
            <a:extLst>
              <a:ext uri="{FF2B5EF4-FFF2-40B4-BE49-F238E27FC236}">
                <a16:creationId xmlns:a16="http://schemas.microsoft.com/office/drawing/2014/main" id="{0D30FAEF-438A-60C5-5FB4-2445C339AE7A}"/>
              </a:ext>
            </a:extLst>
          </p:cNvPr>
          <p:cNvSpPr>
            <a:spLocks noGrp="1"/>
          </p:cNvSpPr>
          <p:nvPr>
            <p:ph type="title"/>
          </p:nvPr>
        </p:nvSpPr>
        <p:spPr/>
        <p:txBody>
          <a:bodyPr/>
          <a:lstStyle/>
          <a:p>
            <a:r>
              <a:rPr lang="en-IN" dirty="0"/>
              <a:t>MFE Advantages</a:t>
            </a:r>
          </a:p>
        </p:txBody>
      </p:sp>
    </p:spTree>
    <p:extLst>
      <p:ext uri="{BB962C8B-B14F-4D97-AF65-F5344CB8AC3E}">
        <p14:creationId xmlns:p14="http://schemas.microsoft.com/office/powerpoint/2010/main" val="147820430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6FCE1A-C7F1-D7F2-4144-9A5BFCC537EC}"/>
              </a:ext>
            </a:extLst>
          </p:cNvPr>
          <p:cNvSpPr>
            <a:spLocks noGrp="1"/>
          </p:cNvSpPr>
          <p:nvPr>
            <p:ph sz="quarter" idx="12"/>
          </p:nvPr>
        </p:nvSpPr>
        <p:spPr/>
        <p:txBody>
          <a:bodyPr>
            <a:normAutofit/>
          </a:bodyPr>
          <a:lstStyle/>
          <a:p>
            <a:r>
              <a:rPr lang="en-US" dirty="0"/>
              <a:t>Consistency: </a:t>
            </a:r>
          </a:p>
          <a:p>
            <a:pPr lvl="1"/>
            <a:r>
              <a:rPr lang="en-US" dirty="0"/>
              <a:t>Maintaining a consistent design and user experience across independently developed micro frontends can be difficult.</a:t>
            </a:r>
          </a:p>
          <a:p>
            <a:r>
              <a:rPr lang="en-US" dirty="0"/>
              <a:t>Performance: </a:t>
            </a:r>
          </a:p>
          <a:p>
            <a:pPr lvl="1"/>
            <a:r>
              <a:rPr lang="en-US" dirty="0"/>
              <a:t>The overhead of integrating and loading multiple independent frontend pieces can affect performance.</a:t>
            </a:r>
          </a:p>
          <a:p>
            <a:r>
              <a:rPr lang="en-US" dirty="0"/>
              <a:t>Complexity: </a:t>
            </a:r>
          </a:p>
          <a:p>
            <a:pPr lvl="1"/>
            <a:r>
              <a:rPr lang="en-US" dirty="0"/>
              <a:t>Managing multiple repositories, deployments, and interactions between micro frontends adds complexity.</a:t>
            </a:r>
            <a:endParaRPr lang="en-IN" dirty="0"/>
          </a:p>
        </p:txBody>
      </p:sp>
      <p:sp>
        <p:nvSpPr>
          <p:cNvPr id="3" name="Title 2">
            <a:extLst>
              <a:ext uri="{FF2B5EF4-FFF2-40B4-BE49-F238E27FC236}">
                <a16:creationId xmlns:a16="http://schemas.microsoft.com/office/drawing/2014/main" id="{0D30FAEF-438A-60C5-5FB4-2445C339AE7A}"/>
              </a:ext>
            </a:extLst>
          </p:cNvPr>
          <p:cNvSpPr>
            <a:spLocks noGrp="1"/>
          </p:cNvSpPr>
          <p:nvPr>
            <p:ph type="title"/>
          </p:nvPr>
        </p:nvSpPr>
        <p:spPr/>
        <p:txBody>
          <a:bodyPr/>
          <a:lstStyle/>
          <a:p>
            <a:r>
              <a:rPr lang="en-IN" dirty="0"/>
              <a:t>MFE Challenge</a:t>
            </a:r>
          </a:p>
        </p:txBody>
      </p:sp>
    </p:spTree>
    <p:extLst>
      <p:ext uri="{BB962C8B-B14F-4D97-AF65-F5344CB8AC3E}">
        <p14:creationId xmlns:p14="http://schemas.microsoft.com/office/powerpoint/2010/main" val="3649582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3CEDCA-A42A-002D-F971-936541B41355}"/>
              </a:ext>
            </a:extLst>
          </p:cNvPr>
          <p:cNvSpPr>
            <a:spLocks noGrp="1"/>
          </p:cNvSpPr>
          <p:nvPr>
            <p:ph type="title"/>
          </p:nvPr>
        </p:nvSpPr>
        <p:spPr/>
        <p:txBody>
          <a:bodyPr/>
          <a:lstStyle/>
          <a:p>
            <a:r>
              <a:rPr lang="en-IN" dirty="0"/>
              <a:t>Types of Micro front ends</a:t>
            </a:r>
          </a:p>
        </p:txBody>
      </p:sp>
      <p:pic>
        <p:nvPicPr>
          <p:cNvPr id="5122" name="Picture 2" descr="Types of Microfrontends">
            <a:extLst>
              <a:ext uri="{FF2B5EF4-FFF2-40B4-BE49-F238E27FC236}">
                <a16:creationId xmlns:a16="http://schemas.microsoft.com/office/drawing/2014/main" id="{1AD36D1C-FDF9-EAD4-A415-F8DB37E7B8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6" t="12445" r="6068" b="12888"/>
          <a:stretch/>
        </p:blipFill>
        <p:spPr bwMode="auto">
          <a:xfrm>
            <a:off x="461035" y="2057400"/>
            <a:ext cx="78486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4166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42E7-847B-AD0B-FAFA-BA94E4B15D62}"/>
              </a:ext>
            </a:extLst>
          </p:cNvPr>
          <p:cNvSpPr>
            <a:spLocks noGrp="1"/>
          </p:cNvSpPr>
          <p:nvPr>
            <p:ph type="title"/>
          </p:nvPr>
        </p:nvSpPr>
        <p:spPr/>
        <p:txBody>
          <a:bodyPr/>
          <a:lstStyle/>
          <a:p>
            <a:r>
              <a:rPr lang="en-IN" dirty="0"/>
              <a:t>Mono Repository</a:t>
            </a:r>
          </a:p>
        </p:txBody>
      </p:sp>
      <p:pic>
        <p:nvPicPr>
          <p:cNvPr id="6146" name="Picture 2" descr="Monorepository">
            <a:extLst>
              <a:ext uri="{FF2B5EF4-FFF2-40B4-BE49-F238E27FC236}">
                <a16:creationId xmlns:a16="http://schemas.microsoft.com/office/drawing/2014/main" id="{53E19BCD-85F9-8852-B86D-36F5FB7FCD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95" t="24889" r="6872"/>
          <a:stretch/>
        </p:blipFill>
        <p:spPr bwMode="auto">
          <a:xfrm>
            <a:off x="609600" y="1676400"/>
            <a:ext cx="7315200" cy="3219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EC393A-5B70-C978-2EF3-A86D20EEDE09}"/>
              </a:ext>
            </a:extLst>
          </p:cNvPr>
          <p:cNvSpPr txBox="1"/>
          <p:nvPr/>
        </p:nvSpPr>
        <p:spPr>
          <a:xfrm>
            <a:off x="990600" y="5029200"/>
            <a:ext cx="6553199"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Example: Imagine building an e-commerce website with multiple micro front ends, including product listings, a shopping cart, and a user account. </a:t>
            </a:r>
          </a:p>
          <a:p>
            <a:pPr marL="285750" indent="-285750">
              <a:buFont typeface="Arial" panose="020B0604020202020204" pitchFamily="34" charset="0"/>
              <a:buChar char="•"/>
            </a:pPr>
            <a:r>
              <a:rPr lang="en-US" b="1" dirty="0"/>
              <a:t>Instead of maintaining separate repositories for each micro frontend, you keep them all in a single mono repository.</a:t>
            </a:r>
            <a:endParaRPr lang="en-IN" b="1" dirty="0"/>
          </a:p>
        </p:txBody>
      </p:sp>
    </p:spTree>
    <p:extLst>
      <p:ext uri="{BB962C8B-B14F-4D97-AF65-F5344CB8AC3E}">
        <p14:creationId xmlns:p14="http://schemas.microsoft.com/office/powerpoint/2010/main" val="7624461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42E7-847B-AD0B-FAFA-BA94E4B15D62}"/>
              </a:ext>
            </a:extLst>
          </p:cNvPr>
          <p:cNvSpPr>
            <a:spLocks noGrp="1"/>
          </p:cNvSpPr>
          <p:nvPr>
            <p:ph type="title"/>
          </p:nvPr>
        </p:nvSpPr>
        <p:spPr/>
        <p:txBody>
          <a:bodyPr/>
          <a:lstStyle/>
          <a:p>
            <a:r>
              <a:rPr lang="en-IN" dirty="0"/>
              <a:t>Multi Repository</a:t>
            </a:r>
          </a:p>
        </p:txBody>
      </p:sp>
      <p:sp>
        <p:nvSpPr>
          <p:cNvPr id="3" name="TextBox 2">
            <a:extLst>
              <a:ext uri="{FF2B5EF4-FFF2-40B4-BE49-F238E27FC236}">
                <a16:creationId xmlns:a16="http://schemas.microsoft.com/office/drawing/2014/main" id="{51EC393A-5B70-C978-2EF3-A86D20EEDE09}"/>
              </a:ext>
            </a:extLst>
          </p:cNvPr>
          <p:cNvSpPr txBox="1"/>
          <p:nvPr/>
        </p:nvSpPr>
        <p:spPr>
          <a:xfrm>
            <a:off x="990600" y="4724400"/>
            <a:ext cx="6553199"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Example: Consider an e-commerce website with micro frontends for product listings, shopping carts, and user accounts.</a:t>
            </a:r>
            <a:endParaRPr lang="en-IN" b="1" dirty="0"/>
          </a:p>
        </p:txBody>
      </p:sp>
      <p:pic>
        <p:nvPicPr>
          <p:cNvPr id="7170" name="Picture 2" descr="Multirepository">
            <a:extLst>
              <a:ext uri="{FF2B5EF4-FFF2-40B4-BE49-F238E27FC236}">
                <a16:creationId xmlns:a16="http://schemas.microsoft.com/office/drawing/2014/main" id="{1BF4D7E9-A833-B022-2C47-CB75726F9C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55" t="16222" r="13556" b="19777"/>
          <a:stretch/>
        </p:blipFill>
        <p:spPr bwMode="auto">
          <a:xfrm>
            <a:off x="1295399" y="1620837"/>
            <a:ext cx="62484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27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500/1*-Jvw1yLylLwpw-_boV5HNw.png"/>
          <p:cNvPicPr>
            <a:picLocks noChangeAspect="1" noChangeArrowheads="1"/>
          </p:cNvPicPr>
          <p:nvPr/>
        </p:nvPicPr>
        <p:blipFill rotWithShape="1">
          <a:blip r:embed="rId2">
            <a:extLst>
              <a:ext uri="{28A0092B-C50C-407E-A947-70E740481C1C}">
                <a14:useLocalDpi xmlns:a14="http://schemas.microsoft.com/office/drawing/2010/main" val="0"/>
              </a:ext>
            </a:extLst>
          </a:blip>
          <a:srcRect l="5166" t="4040" r="7071" b="5715"/>
          <a:stretch/>
        </p:blipFill>
        <p:spPr bwMode="auto">
          <a:xfrm>
            <a:off x="685800" y="1523999"/>
            <a:ext cx="7696200" cy="51019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E8C435-FD90-9594-0EBF-CD4E42B8A77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5755671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ADA0-6317-FD92-F562-BCAF9B8EC984}"/>
              </a:ext>
            </a:extLst>
          </p:cNvPr>
          <p:cNvSpPr>
            <a:spLocks noGrp="1"/>
          </p:cNvSpPr>
          <p:nvPr>
            <p:ph type="title"/>
          </p:nvPr>
        </p:nvSpPr>
        <p:spPr/>
        <p:txBody>
          <a:bodyPr/>
          <a:lstStyle/>
          <a:p>
            <a:r>
              <a:rPr lang="en-IN" dirty="0"/>
              <a:t>Meta Repository</a:t>
            </a:r>
          </a:p>
        </p:txBody>
      </p:sp>
      <p:pic>
        <p:nvPicPr>
          <p:cNvPr id="8194" name="Picture 2" descr="Metarepository">
            <a:extLst>
              <a:ext uri="{FF2B5EF4-FFF2-40B4-BE49-F238E27FC236}">
                <a16:creationId xmlns:a16="http://schemas.microsoft.com/office/drawing/2014/main" id="{BE929C1D-1E57-3F31-13FC-6BD613F43B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 r="6347" b="2222"/>
          <a:stretch/>
        </p:blipFill>
        <p:spPr bwMode="auto">
          <a:xfrm>
            <a:off x="463236" y="1244959"/>
            <a:ext cx="8238827" cy="45771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346E3A-BC50-1757-2061-20F9734315FB}"/>
              </a:ext>
            </a:extLst>
          </p:cNvPr>
          <p:cNvSpPr txBox="1"/>
          <p:nvPr/>
        </p:nvSpPr>
        <p:spPr>
          <a:xfrm>
            <a:off x="609600" y="5934670"/>
            <a:ext cx="7772400" cy="923330"/>
          </a:xfrm>
          <a:prstGeom prst="rect">
            <a:avLst/>
          </a:prstGeom>
          <a:noFill/>
        </p:spPr>
        <p:txBody>
          <a:bodyPr wrap="square" rtlCol="0">
            <a:spAutoFit/>
          </a:bodyPr>
          <a:lstStyle/>
          <a:p>
            <a:r>
              <a:rPr lang="en-US" dirty="0"/>
              <a:t>Example: Imagine building a content management system (CMS) with various </a:t>
            </a:r>
            <a:r>
              <a:rPr lang="en-US" dirty="0" err="1"/>
              <a:t>microfrontends</a:t>
            </a:r>
            <a:r>
              <a:rPr lang="en-US" dirty="0"/>
              <a:t>, including a blog editor, user dashboard, and analytics dashboard.</a:t>
            </a:r>
            <a:endParaRPr lang="en-IN" dirty="0"/>
          </a:p>
        </p:txBody>
      </p:sp>
    </p:spTree>
    <p:extLst>
      <p:ext uri="{BB962C8B-B14F-4D97-AF65-F5344CB8AC3E}">
        <p14:creationId xmlns:p14="http://schemas.microsoft.com/office/powerpoint/2010/main" val="1176438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4D35-EA18-1733-24BA-DB00DC7EB6A0}"/>
              </a:ext>
            </a:extLst>
          </p:cNvPr>
          <p:cNvSpPr>
            <a:spLocks noGrp="1"/>
          </p:cNvSpPr>
          <p:nvPr>
            <p:ph type="title"/>
          </p:nvPr>
        </p:nvSpPr>
        <p:spPr/>
        <p:txBody>
          <a:bodyPr/>
          <a:lstStyle/>
          <a:p>
            <a:r>
              <a:rPr lang="en-US" dirty="0"/>
              <a:t>Why Should We Use Micro frontend Architecture?</a:t>
            </a:r>
            <a:endParaRPr lang="en-IN" dirty="0"/>
          </a:p>
        </p:txBody>
      </p:sp>
      <p:pic>
        <p:nvPicPr>
          <p:cNvPr id="9218" name="Picture 2" descr="Why Should We Use Microfrontend Architecture?">
            <a:extLst>
              <a:ext uri="{FF2B5EF4-FFF2-40B4-BE49-F238E27FC236}">
                <a16:creationId xmlns:a16="http://schemas.microsoft.com/office/drawing/2014/main" id="{6537F326-A606-FBF2-E3EF-CBD10D7EC3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0" t="12445" r="7151" b="2222"/>
          <a:stretch/>
        </p:blipFill>
        <p:spPr bwMode="auto">
          <a:xfrm>
            <a:off x="609600" y="2057400"/>
            <a:ext cx="7620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7963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AED-5710-FFBA-F459-3713793DA90C}"/>
              </a:ext>
            </a:extLst>
          </p:cNvPr>
          <p:cNvSpPr>
            <a:spLocks noGrp="1"/>
          </p:cNvSpPr>
          <p:nvPr>
            <p:ph type="title"/>
          </p:nvPr>
        </p:nvSpPr>
        <p:spPr/>
        <p:txBody>
          <a:bodyPr/>
          <a:lstStyle/>
          <a:p>
            <a:r>
              <a:rPr lang="en-US" dirty="0"/>
              <a:t>Different Approaches of Micro frontend Architecture Integration</a:t>
            </a:r>
            <a:endParaRPr lang="en-IN" dirty="0"/>
          </a:p>
        </p:txBody>
      </p:sp>
      <p:pic>
        <p:nvPicPr>
          <p:cNvPr id="10242" name="Picture 2">
            <a:extLst>
              <a:ext uri="{FF2B5EF4-FFF2-40B4-BE49-F238E27FC236}">
                <a16:creationId xmlns:a16="http://schemas.microsoft.com/office/drawing/2014/main" id="{C58621A3-ED9C-E233-CA1F-3370208C2A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8" t="12445" r="3970" b="11111"/>
          <a:stretch/>
        </p:blipFill>
        <p:spPr bwMode="auto">
          <a:xfrm>
            <a:off x="356661" y="2057400"/>
            <a:ext cx="80772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588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4FAED-5710-FFBA-F459-3713793DA90C}"/>
              </a:ext>
            </a:extLst>
          </p:cNvPr>
          <p:cNvSpPr>
            <a:spLocks noGrp="1"/>
          </p:cNvSpPr>
          <p:nvPr>
            <p:ph type="title"/>
          </p:nvPr>
        </p:nvSpPr>
        <p:spPr/>
        <p:txBody>
          <a:bodyPr/>
          <a:lstStyle/>
          <a:p>
            <a:r>
              <a:rPr lang="en-US" dirty="0"/>
              <a:t>Different Approaches of Micro frontend Architecture Integration</a:t>
            </a:r>
            <a:endParaRPr lang="en-IN" dirty="0"/>
          </a:p>
        </p:txBody>
      </p:sp>
      <p:pic>
        <p:nvPicPr>
          <p:cNvPr id="4" name="Picture 3">
            <a:extLst>
              <a:ext uri="{FF2B5EF4-FFF2-40B4-BE49-F238E27FC236}">
                <a16:creationId xmlns:a16="http://schemas.microsoft.com/office/drawing/2014/main" id="{AB6C157F-2ACD-C6C1-CA1A-157BFF8FFED7}"/>
              </a:ext>
            </a:extLst>
          </p:cNvPr>
          <p:cNvPicPr>
            <a:picLocks noChangeAspect="1"/>
          </p:cNvPicPr>
          <p:nvPr/>
        </p:nvPicPr>
        <p:blipFill>
          <a:blip r:embed="rId2"/>
          <a:stretch>
            <a:fillRect/>
          </a:stretch>
        </p:blipFill>
        <p:spPr>
          <a:xfrm>
            <a:off x="-27992" y="1905000"/>
            <a:ext cx="9144000" cy="3661414"/>
          </a:xfrm>
          <a:prstGeom prst="rect">
            <a:avLst/>
          </a:prstGeom>
        </p:spPr>
      </p:pic>
    </p:spTree>
    <p:extLst>
      <p:ext uri="{BB962C8B-B14F-4D97-AF65-F5344CB8AC3E}">
        <p14:creationId xmlns:p14="http://schemas.microsoft.com/office/powerpoint/2010/main" val="359591721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EDD81-94F5-D716-9CE8-14A3F69AE14D}"/>
              </a:ext>
            </a:extLst>
          </p:cNvPr>
          <p:cNvSpPr>
            <a:spLocks noGrp="1"/>
          </p:cNvSpPr>
          <p:nvPr>
            <p:ph sz="quarter" idx="12"/>
          </p:nvPr>
        </p:nvSpPr>
        <p:spPr/>
        <p:txBody>
          <a:bodyPr/>
          <a:lstStyle/>
          <a:p>
            <a:r>
              <a:rPr lang="en-US" dirty="0"/>
              <a:t>Micro frontends are cached at Content Delivery Networks (CDNs) by server-side composition, which then composes them into a view that is later served at build time or client runtime. </a:t>
            </a:r>
          </a:p>
          <a:p>
            <a:r>
              <a:rPr lang="en-US" dirty="0"/>
              <a:t>It gathers the micro frontend, arranges the view, and composes the finished page. </a:t>
            </a:r>
          </a:p>
          <a:p>
            <a:r>
              <a:rPr lang="en-US" dirty="0"/>
              <a:t>It is crucial to ensure the server can manage and adapt scalability because several clients will make different requests if the page is highly customized.</a:t>
            </a:r>
            <a:endParaRPr lang="en-IN" dirty="0"/>
          </a:p>
        </p:txBody>
      </p:sp>
      <p:sp>
        <p:nvSpPr>
          <p:cNvPr id="2" name="Title 1">
            <a:extLst>
              <a:ext uri="{FF2B5EF4-FFF2-40B4-BE49-F238E27FC236}">
                <a16:creationId xmlns:a16="http://schemas.microsoft.com/office/drawing/2014/main" id="{7E48DED0-25DB-76E4-16B0-C7A166795FFF}"/>
              </a:ext>
            </a:extLst>
          </p:cNvPr>
          <p:cNvSpPr>
            <a:spLocks noGrp="1"/>
          </p:cNvSpPr>
          <p:nvPr>
            <p:ph type="title"/>
          </p:nvPr>
        </p:nvSpPr>
        <p:spPr/>
        <p:txBody>
          <a:bodyPr/>
          <a:lstStyle/>
          <a:p>
            <a:r>
              <a:rPr lang="en-IN" dirty="0"/>
              <a:t>Server-Side Composition</a:t>
            </a:r>
          </a:p>
        </p:txBody>
      </p:sp>
    </p:spTree>
    <p:extLst>
      <p:ext uri="{BB962C8B-B14F-4D97-AF65-F5344CB8AC3E}">
        <p14:creationId xmlns:p14="http://schemas.microsoft.com/office/powerpoint/2010/main" val="9886819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DED0-25DB-76E4-16B0-C7A166795FFF}"/>
              </a:ext>
            </a:extLst>
          </p:cNvPr>
          <p:cNvSpPr>
            <a:spLocks noGrp="1"/>
          </p:cNvSpPr>
          <p:nvPr>
            <p:ph type="title"/>
          </p:nvPr>
        </p:nvSpPr>
        <p:spPr/>
        <p:txBody>
          <a:bodyPr/>
          <a:lstStyle/>
          <a:p>
            <a:r>
              <a:rPr lang="en-IN" dirty="0"/>
              <a:t>Server-Side Composition</a:t>
            </a:r>
          </a:p>
        </p:txBody>
      </p:sp>
      <p:pic>
        <p:nvPicPr>
          <p:cNvPr id="11266" name="Picture 2" descr="Server-Side Composition">
            <a:extLst>
              <a:ext uri="{FF2B5EF4-FFF2-40B4-BE49-F238E27FC236}">
                <a16:creationId xmlns:a16="http://schemas.microsoft.com/office/drawing/2014/main" id="{E0749C75-3E7F-1B3C-5CE6-C202857001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83" t="16000" r="16251"/>
          <a:stretch/>
        </p:blipFill>
        <p:spPr bwMode="auto">
          <a:xfrm>
            <a:off x="1066799" y="1752600"/>
            <a:ext cx="6531429"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4567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996A31-C6EC-051C-A35A-2E6298469C0C}"/>
              </a:ext>
            </a:extLst>
          </p:cNvPr>
          <p:cNvSpPr>
            <a:spLocks noGrp="1"/>
          </p:cNvSpPr>
          <p:nvPr>
            <p:ph sz="quarter" idx="12"/>
          </p:nvPr>
        </p:nvSpPr>
        <p:spPr/>
        <p:txBody>
          <a:bodyPr/>
          <a:lstStyle/>
          <a:p>
            <a:r>
              <a:rPr lang="en-US" dirty="0"/>
              <a:t>This approach reduces the need for extensive client-side rendering, improves initial page load times, and ensures a seamless and cohesive user experience.</a:t>
            </a:r>
          </a:p>
          <a:p>
            <a:r>
              <a:rPr lang="en-US" dirty="0"/>
              <a:t>Server-side composition in micro frontends allows for efficient content assembly and enhances performance, making it easier to manage and scale micro frontend-based applications.</a:t>
            </a:r>
          </a:p>
          <a:p>
            <a:endParaRPr lang="en-US" dirty="0"/>
          </a:p>
          <a:p>
            <a:endParaRPr lang="en-US" dirty="0"/>
          </a:p>
          <a:p>
            <a:endParaRPr lang="en-IN" dirty="0"/>
          </a:p>
        </p:txBody>
      </p:sp>
      <p:sp>
        <p:nvSpPr>
          <p:cNvPr id="2" name="Title 1">
            <a:extLst>
              <a:ext uri="{FF2B5EF4-FFF2-40B4-BE49-F238E27FC236}">
                <a16:creationId xmlns:a16="http://schemas.microsoft.com/office/drawing/2014/main" id="{7E48DED0-25DB-76E4-16B0-C7A166795FFF}"/>
              </a:ext>
            </a:extLst>
          </p:cNvPr>
          <p:cNvSpPr>
            <a:spLocks noGrp="1"/>
          </p:cNvSpPr>
          <p:nvPr>
            <p:ph type="title"/>
          </p:nvPr>
        </p:nvSpPr>
        <p:spPr/>
        <p:txBody>
          <a:bodyPr/>
          <a:lstStyle/>
          <a:p>
            <a:r>
              <a:rPr lang="en-IN" dirty="0"/>
              <a:t>Server-Side Composition</a:t>
            </a:r>
          </a:p>
        </p:txBody>
      </p:sp>
    </p:spTree>
    <p:extLst>
      <p:ext uri="{BB962C8B-B14F-4D97-AF65-F5344CB8AC3E}">
        <p14:creationId xmlns:p14="http://schemas.microsoft.com/office/powerpoint/2010/main" val="23567627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08040-5CB5-A394-8AF6-18F6E35FB6A6}"/>
              </a:ext>
            </a:extLst>
          </p:cNvPr>
          <p:cNvSpPr>
            <a:spLocks noGrp="1"/>
          </p:cNvSpPr>
          <p:nvPr>
            <p:ph type="title"/>
          </p:nvPr>
        </p:nvSpPr>
        <p:spPr/>
        <p:txBody>
          <a:bodyPr/>
          <a:lstStyle/>
          <a:p>
            <a:r>
              <a:rPr lang="en-IN" dirty="0"/>
              <a:t>Run Time Integration</a:t>
            </a:r>
          </a:p>
        </p:txBody>
      </p:sp>
      <p:pic>
        <p:nvPicPr>
          <p:cNvPr id="12290" name="Picture 2" descr="Run Time Integration">
            <a:extLst>
              <a:ext uri="{FF2B5EF4-FFF2-40B4-BE49-F238E27FC236}">
                <a16:creationId xmlns:a16="http://schemas.microsoft.com/office/drawing/2014/main" id="{035D98C9-09FC-64A9-A652-107240A69E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22" t="17778" r="15755"/>
          <a:stretch/>
        </p:blipFill>
        <p:spPr bwMode="auto">
          <a:xfrm>
            <a:off x="838200" y="1447800"/>
            <a:ext cx="74676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4988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08040-5CB5-A394-8AF6-18F6E35FB6A6}"/>
              </a:ext>
            </a:extLst>
          </p:cNvPr>
          <p:cNvSpPr>
            <a:spLocks noGrp="1"/>
          </p:cNvSpPr>
          <p:nvPr>
            <p:ph type="title"/>
          </p:nvPr>
        </p:nvSpPr>
        <p:spPr/>
        <p:txBody>
          <a:bodyPr/>
          <a:lstStyle/>
          <a:p>
            <a:r>
              <a:rPr lang="en-IN" dirty="0"/>
              <a:t>Run Time Integration</a:t>
            </a:r>
          </a:p>
        </p:txBody>
      </p:sp>
      <p:pic>
        <p:nvPicPr>
          <p:cNvPr id="4" name="Picture 3">
            <a:extLst>
              <a:ext uri="{FF2B5EF4-FFF2-40B4-BE49-F238E27FC236}">
                <a16:creationId xmlns:a16="http://schemas.microsoft.com/office/drawing/2014/main" id="{BC8CC21A-D455-E5EC-97F3-FF3946EF1DAC}"/>
              </a:ext>
            </a:extLst>
          </p:cNvPr>
          <p:cNvPicPr>
            <a:picLocks noChangeAspect="1"/>
          </p:cNvPicPr>
          <p:nvPr/>
        </p:nvPicPr>
        <p:blipFill rotWithShape="1">
          <a:blip r:embed="rId2"/>
          <a:srcRect l="2591" r="7675" b="21829"/>
          <a:stretch/>
        </p:blipFill>
        <p:spPr>
          <a:xfrm>
            <a:off x="533400" y="1981200"/>
            <a:ext cx="8205261" cy="3124200"/>
          </a:xfrm>
          <a:prstGeom prst="rect">
            <a:avLst/>
          </a:prstGeom>
        </p:spPr>
      </p:pic>
    </p:spTree>
    <p:extLst>
      <p:ext uri="{BB962C8B-B14F-4D97-AF65-F5344CB8AC3E}">
        <p14:creationId xmlns:p14="http://schemas.microsoft.com/office/powerpoint/2010/main" val="29156239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6C8D32-908F-D5E7-0004-40E80976E55F}"/>
              </a:ext>
            </a:extLst>
          </p:cNvPr>
          <p:cNvSpPr>
            <a:spLocks noGrp="1"/>
          </p:cNvSpPr>
          <p:nvPr>
            <p:ph sz="quarter" idx="12"/>
          </p:nvPr>
        </p:nvSpPr>
        <p:spPr/>
        <p:txBody>
          <a:bodyPr>
            <a:normAutofit/>
          </a:bodyPr>
          <a:lstStyle/>
          <a:p>
            <a:r>
              <a:rPr lang="en-US" dirty="0"/>
              <a:t>Micro frontend runtime integration provides frontend developers a modular and scalable approach to web application development.</a:t>
            </a:r>
          </a:p>
          <a:p>
            <a:r>
              <a:rPr lang="en-US" dirty="0"/>
              <a:t>Teams can work independently on their specific micro frontends while delivering a cohesive user experience through seamless integration within the shell application.</a:t>
            </a:r>
          </a:p>
          <a:p>
            <a:r>
              <a:rPr lang="en-US" dirty="0"/>
              <a:t>The runtime Integration technique bundles and configures the micro frontends at runtime. </a:t>
            </a:r>
          </a:p>
          <a:p>
            <a:r>
              <a:rPr lang="en-US" dirty="0"/>
              <a:t>We may accomplish runtime integration using JavaScript, </a:t>
            </a:r>
            <a:r>
              <a:rPr lang="en-US" dirty="0" err="1"/>
              <a:t>iFrames</a:t>
            </a:r>
            <a:r>
              <a:rPr lang="en-US" dirty="0"/>
              <a:t>, and web components.</a:t>
            </a:r>
            <a:endParaRPr lang="en-IN" dirty="0"/>
          </a:p>
        </p:txBody>
      </p:sp>
      <p:sp>
        <p:nvSpPr>
          <p:cNvPr id="3" name="Title 2">
            <a:extLst>
              <a:ext uri="{FF2B5EF4-FFF2-40B4-BE49-F238E27FC236}">
                <a16:creationId xmlns:a16="http://schemas.microsoft.com/office/drawing/2014/main" id="{11508040-5CB5-A394-8AF6-18F6E35FB6A6}"/>
              </a:ext>
            </a:extLst>
          </p:cNvPr>
          <p:cNvSpPr>
            <a:spLocks noGrp="1"/>
          </p:cNvSpPr>
          <p:nvPr>
            <p:ph type="title"/>
          </p:nvPr>
        </p:nvSpPr>
        <p:spPr/>
        <p:txBody>
          <a:bodyPr/>
          <a:lstStyle/>
          <a:p>
            <a:r>
              <a:rPr lang="en-IN" dirty="0"/>
              <a:t>Run Time Integration</a:t>
            </a:r>
          </a:p>
        </p:txBody>
      </p:sp>
    </p:spTree>
    <p:extLst>
      <p:ext uri="{BB962C8B-B14F-4D97-AF65-F5344CB8AC3E}">
        <p14:creationId xmlns:p14="http://schemas.microsoft.com/office/powerpoint/2010/main" val="4188557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500/1*HdW9EAF92r__hgFINFGYSw.png"/>
          <p:cNvPicPr>
            <a:picLocks noChangeAspect="1" noChangeArrowheads="1"/>
          </p:cNvPicPr>
          <p:nvPr/>
        </p:nvPicPr>
        <p:blipFill rotWithShape="1">
          <a:blip r:embed="rId2">
            <a:extLst>
              <a:ext uri="{28A0092B-C50C-407E-A947-70E740481C1C}">
                <a14:useLocalDpi xmlns:a14="http://schemas.microsoft.com/office/drawing/2010/main" val="0"/>
              </a:ext>
            </a:extLst>
          </a:blip>
          <a:srcRect l="6457" t="6266" r="2256" b="8521"/>
          <a:stretch/>
        </p:blipFill>
        <p:spPr bwMode="auto">
          <a:xfrm>
            <a:off x="381000" y="1506278"/>
            <a:ext cx="861060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1E0B2B-0950-9B44-3DEC-801DE95CE550}"/>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80632838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08040-5CB5-A394-8AF6-18F6E35FB6A6}"/>
              </a:ext>
            </a:extLst>
          </p:cNvPr>
          <p:cNvSpPr>
            <a:spLocks noGrp="1"/>
          </p:cNvSpPr>
          <p:nvPr>
            <p:ph type="title"/>
          </p:nvPr>
        </p:nvSpPr>
        <p:spPr/>
        <p:txBody>
          <a:bodyPr/>
          <a:lstStyle/>
          <a:p>
            <a:r>
              <a:rPr lang="en-IN" dirty="0"/>
              <a:t>Run Time Integration</a:t>
            </a:r>
          </a:p>
        </p:txBody>
      </p:sp>
      <p:pic>
        <p:nvPicPr>
          <p:cNvPr id="7" name="Picture 6">
            <a:extLst>
              <a:ext uri="{FF2B5EF4-FFF2-40B4-BE49-F238E27FC236}">
                <a16:creationId xmlns:a16="http://schemas.microsoft.com/office/drawing/2014/main" id="{4137097A-4CF5-33AD-D9C9-D9495E2D09B3}"/>
              </a:ext>
            </a:extLst>
          </p:cNvPr>
          <p:cNvPicPr>
            <a:picLocks noChangeAspect="1"/>
          </p:cNvPicPr>
          <p:nvPr/>
        </p:nvPicPr>
        <p:blipFill>
          <a:blip r:embed="rId2"/>
          <a:stretch>
            <a:fillRect/>
          </a:stretch>
        </p:blipFill>
        <p:spPr>
          <a:xfrm>
            <a:off x="-12441" y="1752600"/>
            <a:ext cx="9144000" cy="4383074"/>
          </a:xfrm>
          <a:prstGeom prst="rect">
            <a:avLst/>
          </a:prstGeom>
        </p:spPr>
      </p:pic>
    </p:spTree>
    <p:extLst>
      <p:ext uri="{BB962C8B-B14F-4D97-AF65-F5344CB8AC3E}">
        <p14:creationId xmlns:p14="http://schemas.microsoft.com/office/powerpoint/2010/main" val="19009648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46625F-B863-5C9C-665F-36EA2738EB23}"/>
              </a:ext>
            </a:extLst>
          </p:cNvPr>
          <p:cNvSpPr>
            <a:spLocks noGrp="1"/>
          </p:cNvSpPr>
          <p:nvPr>
            <p:ph sz="quarter" idx="12"/>
          </p:nvPr>
        </p:nvSpPr>
        <p:spPr/>
        <p:txBody>
          <a:bodyPr/>
          <a:lstStyle/>
          <a:p>
            <a:r>
              <a:rPr lang="en-US" dirty="0"/>
              <a:t>Build-time integration, a tried-and-true technique for developing micro frontends, entails installing components as libraries inside the container.</a:t>
            </a:r>
          </a:p>
          <a:p>
            <a:r>
              <a:rPr lang="en-US" dirty="0"/>
              <a:t>Dedicated frontend developers can dedupe common dependencies from apps using the generated deployable JavaScript bundle. </a:t>
            </a:r>
          </a:p>
          <a:p>
            <a:r>
              <a:rPr lang="en-US" dirty="0"/>
              <a:t>In this method, each micro frontend must be released and recompiled each time a new product component is released.</a:t>
            </a:r>
            <a:endParaRPr lang="en-IN" dirty="0"/>
          </a:p>
        </p:txBody>
      </p:sp>
      <p:sp>
        <p:nvSpPr>
          <p:cNvPr id="3" name="Title 2">
            <a:extLst>
              <a:ext uri="{FF2B5EF4-FFF2-40B4-BE49-F238E27FC236}">
                <a16:creationId xmlns:a16="http://schemas.microsoft.com/office/drawing/2014/main" id="{C3543EBA-FC06-775E-E54C-55E83D86C078}"/>
              </a:ext>
            </a:extLst>
          </p:cNvPr>
          <p:cNvSpPr>
            <a:spLocks noGrp="1"/>
          </p:cNvSpPr>
          <p:nvPr>
            <p:ph type="title"/>
          </p:nvPr>
        </p:nvSpPr>
        <p:spPr/>
        <p:txBody>
          <a:bodyPr/>
          <a:lstStyle/>
          <a:p>
            <a:r>
              <a:rPr lang="en-IN" dirty="0"/>
              <a:t>Build Time Integration</a:t>
            </a:r>
          </a:p>
        </p:txBody>
      </p:sp>
    </p:spTree>
    <p:extLst>
      <p:ext uri="{BB962C8B-B14F-4D97-AF65-F5344CB8AC3E}">
        <p14:creationId xmlns:p14="http://schemas.microsoft.com/office/powerpoint/2010/main" val="40907951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43EBA-FC06-775E-E54C-55E83D86C078}"/>
              </a:ext>
            </a:extLst>
          </p:cNvPr>
          <p:cNvSpPr>
            <a:spLocks noGrp="1"/>
          </p:cNvSpPr>
          <p:nvPr>
            <p:ph type="title"/>
          </p:nvPr>
        </p:nvSpPr>
        <p:spPr/>
        <p:txBody>
          <a:bodyPr/>
          <a:lstStyle/>
          <a:p>
            <a:r>
              <a:rPr lang="en-IN" dirty="0"/>
              <a:t>Build Time Integration</a:t>
            </a:r>
          </a:p>
        </p:txBody>
      </p:sp>
      <p:pic>
        <p:nvPicPr>
          <p:cNvPr id="13314" name="Picture 2" descr="Build Time Integration">
            <a:extLst>
              <a:ext uri="{FF2B5EF4-FFF2-40B4-BE49-F238E27FC236}">
                <a16:creationId xmlns:a16="http://schemas.microsoft.com/office/drawing/2014/main" id="{FFA88C8E-875B-F46B-546C-493D1FC7A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11" t="16000" r="18889" b="2222"/>
          <a:stretch/>
        </p:blipFill>
        <p:spPr bwMode="auto">
          <a:xfrm>
            <a:off x="814873" y="1524000"/>
            <a:ext cx="7620000" cy="4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62857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43EBA-FC06-775E-E54C-55E83D86C078}"/>
              </a:ext>
            </a:extLst>
          </p:cNvPr>
          <p:cNvSpPr>
            <a:spLocks noGrp="1"/>
          </p:cNvSpPr>
          <p:nvPr>
            <p:ph type="title"/>
          </p:nvPr>
        </p:nvSpPr>
        <p:spPr/>
        <p:txBody>
          <a:bodyPr/>
          <a:lstStyle/>
          <a:p>
            <a:r>
              <a:rPr lang="en-IN" dirty="0"/>
              <a:t>Build Time Integration</a:t>
            </a:r>
          </a:p>
        </p:txBody>
      </p:sp>
      <p:pic>
        <p:nvPicPr>
          <p:cNvPr id="4" name="Picture 3">
            <a:extLst>
              <a:ext uri="{FF2B5EF4-FFF2-40B4-BE49-F238E27FC236}">
                <a16:creationId xmlns:a16="http://schemas.microsoft.com/office/drawing/2014/main" id="{6E19AFCD-E839-88FD-6CEC-7776327A2694}"/>
              </a:ext>
            </a:extLst>
          </p:cNvPr>
          <p:cNvPicPr>
            <a:picLocks noChangeAspect="1"/>
          </p:cNvPicPr>
          <p:nvPr/>
        </p:nvPicPr>
        <p:blipFill rotWithShape="1">
          <a:blip r:embed="rId2"/>
          <a:srcRect t="3546"/>
          <a:stretch/>
        </p:blipFill>
        <p:spPr>
          <a:xfrm>
            <a:off x="-8335" y="1676400"/>
            <a:ext cx="9144000" cy="4145232"/>
          </a:xfrm>
          <a:prstGeom prst="rect">
            <a:avLst/>
          </a:prstGeom>
        </p:spPr>
      </p:pic>
    </p:spTree>
    <p:extLst>
      <p:ext uri="{BB962C8B-B14F-4D97-AF65-F5344CB8AC3E}">
        <p14:creationId xmlns:p14="http://schemas.microsoft.com/office/powerpoint/2010/main" val="18496869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43EBA-FC06-775E-E54C-55E83D86C078}"/>
              </a:ext>
            </a:extLst>
          </p:cNvPr>
          <p:cNvSpPr>
            <a:spLocks noGrp="1"/>
          </p:cNvSpPr>
          <p:nvPr>
            <p:ph type="title"/>
          </p:nvPr>
        </p:nvSpPr>
        <p:spPr/>
        <p:txBody>
          <a:bodyPr/>
          <a:lstStyle/>
          <a:p>
            <a:r>
              <a:rPr lang="en-IN" dirty="0"/>
              <a:t>Build Time Integration</a:t>
            </a:r>
          </a:p>
        </p:txBody>
      </p:sp>
      <p:pic>
        <p:nvPicPr>
          <p:cNvPr id="5" name="Picture 4">
            <a:extLst>
              <a:ext uri="{FF2B5EF4-FFF2-40B4-BE49-F238E27FC236}">
                <a16:creationId xmlns:a16="http://schemas.microsoft.com/office/drawing/2014/main" id="{5D528AA9-D1E2-4A08-EB60-26377FF25CB6}"/>
              </a:ext>
            </a:extLst>
          </p:cNvPr>
          <p:cNvPicPr>
            <a:picLocks noChangeAspect="1"/>
          </p:cNvPicPr>
          <p:nvPr/>
        </p:nvPicPr>
        <p:blipFill>
          <a:blip r:embed="rId2"/>
          <a:stretch>
            <a:fillRect/>
          </a:stretch>
        </p:blipFill>
        <p:spPr>
          <a:xfrm>
            <a:off x="-13996" y="1981200"/>
            <a:ext cx="9144000" cy="3834423"/>
          </a:xfrm>
          <a:prstGeom prst="rect">
            <a:avLst/>
          </a:prstGeom>
        </p:spPr>
      </p:pic>
    </p:spTree>
    <p:extLst>
      <p:ext uri="{BB962C8B-B14F-4D97-AF65-F5344CB8AC3E}">
        <p14:creationId xmlns:p14="http://schemas.microsoft.com/office/powerpoint/2010/main" val="40713590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2D2034-55E0-D2AB-2F4D-4A4E01DAD38A}"/>
              </a:ext>
            </a:extLst>
          </p:cNvPr>
          <p:cNvSpPr>
            <a:spLocks noGrp="1"/>
          </p:cNvSpPr>
          <p:nvPr>
            <p:ph type="title"/>
          </p:nvPr>
        </p:nvSpPr>
        <p:spPr/>
        <p:txBody>
          <a:bodyPr/>
          <a:lstStyle/>
          <a:p>
            <a:r>
              <a:rPr lang="en-US" dirty="0"/>
              <a:t>When to Use Micro frontend Architecture?</a:t>
            </a:r>
            <a:endParaRPr lang="en-IN" dirty="0"/>
          </a:p>
        </p:txBody>
      </p:sp>
      <p:pic>
        <p:nvPicPr>
          <p:cNvPr id="14338" name="Picture 2" descr="When to Use Microfrontend Architecture?">
            <a:extLst>
              <a:ext uri="{FF2B5EF4-FFF2-40B4-BE49-F238E27FC236}">
                <a16:creationId xmlns:a16="http://schemas.microsoft.com/office/drawing/2014/main" id="{4886B495-D824-8D11-5E06-FF15EACBE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2" t="14222" r="2142" b="11111"/>
          <a:stretch/>
        </p:blipFill>
        <p:spPr bwMode="auto">
          <a:xfrm>
            <a:off x="459480" y="1981200"/>
            <a:ext cx="820526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7990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56552-B997-35F3-C2FD-72174CCEAB29}"/>
              </a:ext>
            </a:extLst>
          </p:cNvPr>
          <p:cNvSpPr>
            <a:spLocks noGrp="1"/>
          </p:cNvSpPr>
          <p:nvPr>
            <p:ph type="title"/>
          </p:nvPr>
        </p:nvSpPr>
        <p:spPr/>
        <p:txBody>
          <a:bodyPr/>
          <a:lstStyle/>
          <a:p>
            <a:r>
              <a:rPr lang="en-US" dirty="0"/>
              <a:t>Overview of React Micro Frontend</a:t>
            </a:r>
            <a:endParaRPr lang="en-IN" dirty="0"/>
          </a:p>
        </p:txBody>
      </p:sp>
      <p:pic>
        <p:nvPicPr>
          <p:cNvPr id="15362" name="Picture 2" descr="Micro frontend architecture">
            <a:extLst>
              <a:ext uri="{FF2B5EF4-FFF2-40B4-BE49-F238E27FC236}">
                <a16:creationId xmlns:a16="http://schemas.microsoft.com/office/drawing/2014/main" id="{E49CA701-83C0-8AB3-3879-5D413AD6B4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00" r="12000" b="4000"/>
          <a:stretch/>
        </p:blipFill>
        <p:spPr bwMode="auto">
          <a:xfrm>
            <a:off x="1143000" y="1600200"/>
            <a:ext cx="66294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556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3BE75-8611-3D95-78C6-721DB3CA472F}"/>
              </a:ext>
            </a:extLst>
          </p:cNvPr>
          <p:cNvSpPr>
            <a:spLocks noGrp="1"/>
          </p:cNvSpPr>
          <p:nvPr>
            <p:ph type="title"/>
          </p:nvPr>
        </p:nvSpPr>
        <p:spPr/>
        <p:txBody>
          <a:bodyPr/>
          <a:lstStyle/>
          <a:p>
            <a:r>
              <a:rPr lang="en-US" dirty="0"/>
              <a:t>Different Approaches for Micro frontend React Development</a:t>
            </a:r>
            <a:endParaRPr lang="en-IN" dirty="0"/>
          </a:p>
        </p:txBody>
      </p:sp>
      <p:pic>
        <p:nvPicPr>
          <p:cNvPr id="5" name="Picture 4">
            <a:extLst>
              <a:ext uri="{FF2B5EF4-FFF2-40B4-BE49-F238E27FC236}">
                <a16:creationId xmlns:a16="http://schemas.microsoft.com/office/drawing/2014/main" id="{4D2D2637-12E9-2A86-2C8C-4157917C6F4C}"/>
              </a:ext>
            </a:extLst>
          </p:cNvPr>
          <p:cNvPicPr>
            <a:picLocks noChangeAspect="1"/>
          </p:cNvPicPr>
          <p:nvPr/>
        </p:nvPicPr>
        <p:blipFill>
          <a:blip r:embed="rId2"/>
          <a:stretch>
            <a:fillRect/>
          </a:stretch>
        </p:blipFill>
        <p:spPr>
          <a:xfrm>
            <a:off x="0" y="1524000"/>
            <a:ext cx="9144000" cy="4478119"/>
          </a:xfrm>
          <a:prstGeom prst="rect">
            <a:avLst/>
          </a:prstGeom>
        </p:spPr>
      </p:pic>
    </p:spTree>
    <p:extLst>
      <p:ext uri="{BB962C8B-B14F-4D97-AF65-F5344CB8AC3E}">
        <p14:creationId xmlns:p14="http://schemas.microsoft.com/office/powerpoint/2010/main" val="236428556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3BE75-8611-3D95-78C6-721DB3CA472F}"/>
              </a:ext>
            </a:extLst>
          </p:cNvPr>
          <p:cNvSpPr>
            <a:spLocks noGrp="1"/>
          </p:cNvSpPr>
          <p:nvPr>
            <p:ph type="title"/>
          </p:nvPr>
        </p:nvSpPr>
        <p:spPr/>
        <p:txBody>
          <a:bodyPr/>
          <a:lstStyle/>
          <a:p>
            <a:r>
              <a:rPr lang="en-US" dirty="0"/>
              <a:t>Different Approaches for Micro frontend React Development</a:t>
            </a:r>
            <a:endParaRPr lang="en-IN" dirty="0"/>
          </a:p>
        </p:txBody>
      </p:sp>
      <p:pic>
        <p:nvPicPr>
          <p:cNvPr id="4" name="Picture 3">
            <a:extLst>
              <a:ext uri="{FF2B5EF4-FFF2-40B4-BE49-F238E27FC236}">
                <a16:creationId xmlns:a16="http://schemas.microsoft.com/office/drawing/2014/main" id="{8EA06349-A438-C7B2-8160-AA6A11C0EBEE}"/>
              </a:ext>
            </a:extLst>
          </p:cNvPr>
          <p:cNvPicPr>
            <a:picLocks noChangeAspect="1"/>
          </p:cNvPicPr>
          <p:nvPr/>
        </p:nvPicPr>
        <p:blipFill>
          <a:blip r:embed="rId2"/>
          <a:stretch>
            <a:fillRect/>
          </a:stretch>
        </p:blipFill>
        <p:spPr>
          <a:xfrm>
            <a:off x="0" y="1524000"/>
            <a:ext cx="9144000" cy="4618653"/>
          </a:xfrm>
          <a:prstGeom prst="rect">
            <a:avLst/>
          </a:prstGeom>
        </p:spPr>
      </p:pic>
    </p:spTree>
    <p:extLst>
      <p:ext uri="{BB962C8B-B14F-4D97-AF65-F5344CB8AC3E}">
        <p14:creationId xmlns:p14="http://schemas.microsoft.com/office/powerpoint/2010/main" val="24075785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3BE75-8611-3D95-78C6-721DB3CA472F}"/>
              </a:ext>
            </a:extLst>
          </p:cNvPr>
          <p:cNvSpPr>
            <a:spLocks noGrp="1"/>
          </p:cNvSpPr>
          <p:nvPr>
            <p:ph type="title"/>
          </p:nvPr>
        </p:nvSpPr>
        <p:spPr/>
        <p:txBody>
          <a:bodyPr/>
          <a:lstStyle/>
          <a:p>
            <a:r>
              <a:rPr lang="en-US" dirty="0"/>
              <a:t>Different Approaches for Micro frontend React Development</a:t>
            </a:r>
            <a:endParaRPr lang="en-IN" dirty="0"/>
          </a:p>
        </p:txBody>
      </p:sp>
      <p:pic>
        <p:nvPicPr>
          <p:cNvPr id="5" name="Picture 4">
            <a:extLst>
              <a:ext uri="{FF2B5EF4-FFF2-40B4-BE49-F238E27FC236}">
                <a16:creationId xmlns:a16="http://schemas.microsoft.com/office/drawing/2014/main" id="{63559626-B452-FA46-DC6E-65CBBD03E481}"/>
              </a:ext>
            </a:extLst>
          </p:cNvPr>
          <p:cNvPicPr>
            <a:picLocks noChangeAspect="1"/>
          </p:cNvPicPr>
          <p:nvPr/>
        </p:nvPicPr>
        <p:blipFill rotWithShape="1">
          <a:blip r:embed="rId2"/>
          <a:srcRect l="1666"/>
          <a:stretch/>
        </p:blipFill>
        <p:spPr>
          <a:xfrm>
            <a:off x="76200" y="2155616"/>
            <a:ext cx="8991600" cy="2537437"/>
          </a:xfrm>
          <a:prstGeom prst="rect">
            <a:avLst/>
          </a:prstGeom>
        </p:spPr>
      </p:pic>
    </p:spTree>
    <p:extLst>
      <p:ext uri="{BB962C8B-B14F-4D97-AF65-F5344CB8AC3E}">
        <p14:creationId xmlns:p14="http://schemas.microsoft.com/office/powerpoint/2010/main" val="392278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9kbmrgH8voxp_rx25LPqI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447800"/>
            <a:ext cx="6265311" cy="5094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0D2F42-E06C-618E-4512-AFADD87CF1F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97756881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43469-74A7-5691-5648-7115595564F6}"/>
              </a:ext>
            </a:extLst>
          </p:cNvPr>
          <p:cNvSpPr>
            <a:spLocks noGrp="1"/>
          </p:cNvSpPr>
          <p:nvPr>
            <p:ph type="title"/>
          </p:nvPr>
        </p:nvSpPr>
        <p:spPr/>
        <p:txBody>
          <a:bodyPr/>
          <a:lstStyle/>
          <a:p>
            <a:r>
              <a:rPr lang="en-US" dirty="0"/>
              <a:t>Step-by-step guide: Building React Micro Frontend Architecture</a:t>
            </a:r>
            <a:endParaRPr lang="en-IN" dirty="0"/>
          </a:p>
        </p:txBody>
      </p:sp>
      <p:pic>
        <p:nvPicPr>
          <p:cNvPr id="16386" name="Picture 2" descr="Step-by-step guide: Building React Micro Frontend Architecture">
            <a:extLst>
              <a:ext uri="{FF2B5EF4-FFF2-40B4-BE49-F238E27FC236}">
                <a16:creationId xmlns:a16="http://schemas.microsoft.com/office/drawing/2014/main" id="{FEF870C4-5C7F-7413-A3D6-22BB0EA3B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3742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7" name="Picture 6">
            <a:extLst>
              <a:ext uri="{FF2B5EF4-FFF2-40B4-BE49-F238E27FC236}">
                <a16:creationId xmlns:a16="http://schemas.microsoft.com/office/drawing/2014/main" id="{344A0172-BFA5-ACFC-8CE9-BA700A08D181}"/>
              </a:ext>
            </a:extLst>
          </p:cNvPr>
          <p:cNvPicPr>
            <a:picLocks noChangeAspect="1"/>
          </p:cNvPicPr>
          <p:nvPr/>
        </p:nvPicPr>
        <p:blipFill rotWithShape="1">
          <a:blip r:embed="rId2"/>
          <a:srcRect l="2500" t="10545" r="1667" b="14132"/>
          <a:stretch/>
        </p:blipFill>
        <p:spPr>
          <a:xfrm>
            <a:off x="15551" y="2133600"/>
            <a:ext cx="8763000" cy="1600200"/>
          </a:xfrm>
          <a:prstGeom prst="rect">
            <a:avLst/>
          </a:prstGeom>
        </p:spPr>
      </p:pic>
    </p:spTree>
    <p:extLst>
      <p:ext uri="{BB962C8B-B14F-4D97-AF65-F5344CB8AC3E}">
        <p14:creationId xmlns:p14="http://schemas.microsoft.com/office/powerpoint/2010/main" val="185459949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6" name="Picture 5">
            <a:extLst>
              <a:ext uri="{FF2B5EF4-FFF2-40B4-BE49-F238E27FC236}">
                <a16:creationId xmlns:a16="http://schemas.microsoft.com/office/drawing/2014/main" id="{D8B123B6-2EB5-335D-02C8-744DCC26FB5B}"/>
              </a:ext>
            </a:extLst>
          </p:cNvPr>
          <p:cNvPicPr>
            <a:picLocks noChangeAspect="1"/>
          </p:cNvPicPr>
          <p:nvPr/>
        </p:nvPicPr>
        <p:blipFill>
          <a:blip r:embed="rId2"/>
          <a:stretch>
            <a:fillRect/>
          </a:stretch>
        </p:blipFill>
        <p:spPr>
          <a:xfrm>
            <a:off x="1752600" y="1524000"/>
            <a:ext cx="5115639" cy="5029200"/>
          </a:xfrm>
          <a:prstGeom prst="rect">
            <a:avLst/>
          </a:prstGeom>
        </p:spPr>
      </p:pic>
    </p:spTree>
    <p:extLst>
      <p:ext uri="{BB962C8B-B14F-4D97-AF65-F5344CB8AC3E}">
        <p14:creationId xmlns:p14="http://schemas.microsoft.com/office/powerpoint/2010/main" val="16853690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4" name="Picture 3">
            <a:extLst>
              <a:ext uri="{FF2B5EF4-FFF2-40B4-BE49-F238E27FC236}">
                <a16:creationId xmlns:a16="http://schemas.microsoft.com/office/drawing/2014/main" id="{FE1004B3-0DF0-9E78-79AF-8A0205EAF4D3}"/>
              </a:ext>
            </a:extLst>
          </p:cNvPr>
          <p:cNvPicPr>
            <a:picLocks noChangeAspect="1"/>
          </p:cNvPicPr>
          <p:nvPr/>
        </p:nvPicPr>
        <p:blipFill rotWithShape="1">
          <a:blip r:embed="rId2"/>
          <a:srcRect t="2964" r="1190" b="5185"/>
          <a:stretch/>
        </p:blipFill>
        <p:spPr>
          <a:xfrm>
            <a:off x="54428" y="1524000"/>
            <a:ext cx="9035143" cy="4724400"/>
          </a:xfrm>
          <a:prstGeom prst="rect">
            <a:avLst/>
          </a:prstGeom>
        </p:spPr>
      </p:pic>
    </p:spTree>
    <p:extLst>
      <p:ext uri="{BB962C8B-B14F-4D97-AF65-F5344CB8AC3E}">
        <p14:creationId xmlns:p14="http://schemas.microsoft.com/office/powerpoint/2010/main" val="13131872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5" name="Picture 4">
            <a:extLst>
              <a:ext uri="{FF2B5EF4-FFF2-40B4-BE49-F238E27FC236}">
                <a16:creationId xmlns:a16="http://schemas.microsoft.com/office/drawing/2014/main" id="{D5A064B2-AFD4-BE1E-0CA2-83AFABE22917}"/>
              </a:ext>
            </a:extLst>
          </p:cNvPr>
          <p:cNvPicPr>
            <a:picLocks noChangeAspect="1"/>
          </p:cNvPicPr>
          <p:nvPr/>
        </p:nvPicPr>
        <p:blipFill rotWithShape="1">
          <a:blip r:embed="rId2"/>
          <a:srcRect t="2964" r="833" b="5185"/>
          <a:stretch/>
        </p:blipFill>
        <p:spPr>
          <a:xfrm>
            <a:off x="38100" y="1447800"/>
            <a:ext cx="9067800" cy="47244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ABA9156-44BA-399F-2216-2E40CF123BFC}"/>
                  </a:ext>
                </a:extLst>
              </p14:cNvPr>
              <p14:cNvContentPartPr/>
              <p14:nvPr/>
            </p14:nvContentPartPr>
            <p14:xfrm>
              <a:off x="139842" y="5431790"/>
              <a:ext cx="5000040" cy="120600"/>
            </p14:xfrm>
          </p:contentPart>
        </mc:Choice>
        <mc:Fallback xmlns="">
          <p:pic>
            <p:nvPicPr>
              <p:cNvPr id="6" name="Ink 5">
                <a:extLst>
                  <a:ext uri="{FF2B5EF4-FFF2-40B4-BE49-F238E27FC236}">
                    <a16:creationId xmlns:a16="http://schemas.microsoft.com/office/drawing/2014/main" id="{9ABA9156-44BA-399F-2216-2E40CF123BFC}"/>
                  </a:ext>
                </a:extLst>
              </p:cNvPr>
              <p:cNvPicPr/>
              <p:nvPr/>
            </p:nvPicPr>
            <p:blipFill>
              <a:blip r:embed="rId4"/>
              <a:stretch>
                <a:fillRect/>
              </a:stretch>
            </p:blipFill>
            <p:spPr>
              <a:xfrm>
                <a:off x="133722" y="5425670"/>
                <a:ext cx="5012280" cy="132840"/>
              </a:xfrm>
              <a:prstGeom prst="rect">
                <a:avLst/>
              </a:prstGeom>
            </p:spPr>
          </p:pic>
        </mc:Fallback>
      </mc:AlternateContent>
    </p:spTree>
    <p:extLst>
      <p:ext uri="{BB962C8B-B14F-4D97-AF65-F5344CB8AC3E}">
        <p14:creationId xmlns:p14="http://schemas.microsoft.com/office/powerpoint/2010/main" val="136801429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4" name="Picture 3">
            <a:extLst>
              <a:ext uri="{FF2B5EF4-FFF2-40B4-BE49-F238E27FC236}">
                <a16:creationId xmlns:a16="http://schemas.microsoft.com/office/drawing/2014/main" id="{E4D7EFEC-614F-7530-FECB-B790F3535386}"/>
              </a:ext>
            </a:extLst>
          </p:cNvPr>
          <p:cNvPicPr>
            <a:picLocks noChangeAspect="1"/>
          </p:cNvPicPr>
          <p:nvPr/>
        </p:nvPicPr>
        <p:blipFill>
          <a:blip r:embed="rId2"/>
          <a:stretch>
            <a:fillRect/>
          </a:stretch>
        </p:blipFill>
        <p:spPr>
          <a:xfrm>
            <a:off x="0" y="1447800"/>
            <a:ext cx="9144000" cy="4575325"/>
          </a:xfrm>
          <a:prstGeom prst="rect">
            <a:avLst/>
          </a:prstGeom>
        </p:spPr>
      </p:pic>
    </p:spTree>
    <p:extLst>
      <p:ext uri="{BB962C8B-B14F-4D97-AF65-F5344CB8AC3E}">
        <p14:creationId xmlns:p14="http://schemas.microsoft.com/office/powerpoint/2010/main" val="16812384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5" name="Picture 4">
            <a:extLst>
              <a:ext uri="{FF2B5EF4-FFF2-40B4-BE49-F238E27FC236}">
                <a16:creationId xmlns:a16="http://schemas.microsoft.com/office/drawing/2014/main" id="{BE9547E3-C499-B073-CA83-9C194A4B1281}"/>
              </a:ext>
            </a:extLst>
          </p:cNvPr>
          <p:cNvPicPr>
            <a:picLocks noChangeAspect="1"/>
          </p:cNvPicPr>
          <p:nvPr/>
        </p:nvPicPr>
        <p:blipFill>
          <a:blip r:embed="rId2"/>
          <a:stretch>
            <a:fillRect/>
          </a:stretch>
        </p:blipFill>
        <p:spPr>
          <a:xfrm>
            <a:off x="0" y="1752600"/>
            <a:ext cx="9144000" cy="3586873"/>
          </a:xfrm>
          <a:prstGeom prst="rect">
            <a:avLst/>
          </a:prstGeom>
        </p:spPr>
      </p:pic>
      <p:grpSp>
        <p:nvGrpSpPr>
          <p:cNvPr id="8" name="Group 7">
            <a:extLst>
              <a:ext uri="{FF2B5EF4-FFF2-40B4-BE49-F238E27FC236}">
                <a16:creationId xmlns:a16="http://schemas.microsoft.com/office/drawing/2014/main" id="{95245E84-FB1A-9454-BB7E-374F234E7849}"/>
              </a:ext>
            </a:extLst>
          </p:cNvPr>
          <p:cNvGrpSpPr/>
          <p:nvPr/>
        </p:nvGrpSpPr>
        <p:grpSpPr>
          <a:xfrm>
            <a:off x="7464247" y="2724230"/>
            <a:ext cx="1040760" cy="1680840"/>
            <a:chOff x="7464247" y="2724230"/>
            <a:chExt cx="1040760" cy="16808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68C72DC-E4CD-924D-2070-0AB19F468B16}"/>
                    </a:ext>
                  </a:extLst>
                </p14:cNvPr>
                <p14:cNvContentPartPr/>
                <p14:nvPr/>
              </p14:nvContentPartPr>
              <p14:xfrm>
                <a:off x="7464247" y="2752670"/>
                <a:ext cx="1040760" cy="1553040"/>
              </p14:xfrm>
            </p:contentPart>
          </mc:Choice>
          <mc:Fallback xmlns="">
            <p:pic>
              <p:nvPicPr>
                <p:cNvPr id="6" name="Ink 5">
                  <a:extLst>
                    <a:ext uri="{FF2B5EF4-FFF2-40B4-BE49-F238E27FC236}">
                      <a16:creationId xmlns:a16="http://schemas.microsoft.com/office/drawing/2014/main" id="{768C72DC-E4CD-924D-2070-0AB19F468B16}"/>
                    </a:ext>
                  </a:extLst>
                </p:cNvPr>
                <p:cNvPicPr/>
                <p:nvPr/>
              </p:nvPicPr>
              <p:blipFill>
                <a:blip r:embed="rId4"/>
                <a:stretch>
                  <a:fillRect/>
                </a:stretch>
              </p:blipFill>
              <p:spPr>
                <a:xfrm>
                  <a:off x="7458127" y="2746550"/>
                  <a:ext cx="1053000" cy="156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3B72D23-8078-73C6-FB00-9D84FEAC7FF3}"/>
                    </a:ext>
                  </a:extLst>
                </p14:cNvPr>
                <p14:cNvContentPartPr/>
                <p14:nvPr/>
              </p14:nvContentPartPr>
              <p14:xfrm>
                <a:off x="7494127" y="2724230"/>
                <a:ext cx="866160" cy="1680840"/>
              </p14:xfrm>
            </p:contentPart>
          </mc:Choice>
          <mc:Fallback xmlns="">
            <p:pic>
              <p:nvPicPr>
                <p:cNvPr id="7" name="Ink 6">
                  <a:extLst>
                    <a:ext uri="{FF2B5EF4-FFF2-40B4-BE49-F238E27FC236}">
                      <a16:creationId xmlns:a16="http://schemas.microsoft.com/office/drawing/2014/main" id="{F3B72D23-8078-73C6-FB00-9D84FEAC7FF3}"/>
                    </a:ext>
                  </a:extLst>
                </p:cNvPr>
                <p:cNvPicPr/>
                <p:nvPr/>
              </p:nvPicPr>
              <p:blipFill>
                <a:blip r:embed="rId6"/>
                <a:stretch>
                  <a:fillRect/>
                </a:stretch>
              </p:blipFill>
              <p:spPr>
                <a:xfrm>
                  <a:off x="7488007" y="2718110"/>
                  <a:ext cx="878400" cy="1693080"/>
                </a:xfrm>
                <a:prstGeom prst="rect">
                  <a:avLst/>
                </a:prstGeom>
              </p:spPr>
            </p:pic>
          </mc:Fallback>
        </mc:AlternateContent>
      </p:grpSp>
      <p:sp>
        <p:nvSpPr>
          <p:cNvPr id="9" name="Rectangle 8">
            <a:extLst>
              <a:ext uri="{FF2B5EF4-FFF2-40B4-BE49-F238E27FC236}">
                <a16:creationId xmlns:a16="http://schemas.microsoft.com/office/drawing/2014/main" id="{D57FF532-2E94-FC13-9499-32D2EC283B7D}"/>
              </a:ext>
            </a:extLst>
          </p:cNvPr>
          <p:cNvSpPr/>
          <p:nvPr/>
        </p:nvSpPr>
        <p:spPr>
          <a:xfrm>
            <a:off x="6553200" y="1828800"/>
            <a:ext cx="2438400" cy="92387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Main.js</a:t>
            </a:r>
          </a:p>
        </p:txBody>
      </p:sp>
    </p:spTree>
    <p:extLst>
      <p:ext uri="{BB962C8B-B14F-4D97-AF65-F5344CB8AC3E}">
        <p14:creationId xmlns:p14="http://schemas.microsoft.com/office/powerpoint/2010/main" val="18556746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4" name="Picture 3">
            <a:extLst>
              <a:ext uri="{FF2B5EF4-FFF2-40B4-BE49-F238E27FC236}">
                <a16:creationId xmlns:a16="http://schemas.microsoft.com/office/drawing/2014/main" id="{3344ADE9-48FC-8734-D3C1-4B32837C050A}"/>
              </a:ext>
            </a:extLst>
          </p:cNvPr>
          <p:cNvPicPr>
            <a:picLocks noChangeAspect="1"/>
          </p:cNvPicPr>
          <p:nvPr/>
        </p:nvPicPr>
        <p:blipFill>
          <a:blip r:embed="rId2"/>
          <a:stretch>
            <a:fillRect/>
          </a:stretch>
        </p:blipFill>
        <p:spPr>
          <a:xfrm>
            <a:off x="0" y="1524000"/>
            <a:ext cx="9144000" cy="4143140"/>
          </a:xfrm>
          <a:prstGeom prst="rect">
            <a:avLst/>
          </a:prstGeom>
        </p:spPr>
      </p:pic>
    </p:spTree>
    <p:extLst>
      <p:ext uri="{BB962C8B-B14F-4D97-AF65-F5344CB8AC3E}">
        <p14:creationId xmlns:p14="http://schemas.microsoft.com/office/powerpoint/2010/main" val="303543277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5" name="Picture 4">
            <a:extLst>
              <a:ext uri="{FF2B5EF4-FFF2-40B4-BE49-F238E27FC236}">
                <a16:creationId xmlns:a16="http://schemas.microsoft.com/office/drawing/2014/main" id="{6A74CC8F-9313-27C3-E73D-D9FA37815720}"/>
              </a:ext>
            </a:extLst>
          </p:cNvPr>
          <p:cNvPicPr>
            <a:picLocks noChangeAspect="1"/>
          </p:cNvPicPr>
          <p:nvPr/>
        </p:nvPicPr>
        <p:blipFill>
          <a:blip r:embed="rId2"/>
          <a:stretch>
            <a:fillRect/>
          </a:stretch>
        </p:blipFill>
        <p:spPr>
          <a:xfrm>
            <a:off x="1555" y="1600200"/>
            <a:ext cx="9144000" cy="4327451"/>
          </a:xfrm>
          <a:prstGeom prst="rect">
            <a:avLst/>
          </a:prstGeom>
        </p:spPr>
      </p:pic>
    </p:spTree>
    <p:extLst>
      <p:ext uri="{BB962C8B-B14F-4D97-AF65-F5344CB8AC3E}">
        <p14:creationId xmlns:p14="http://schemas.microsoft.com/office/powerpoint/2010/main" val="258090392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4" name="Picture 3">
            <a:extLst>
              <a:ext uri="{FF2B5EF4-FFF2-40B4-BE49-F238E27FC236}">
                <a16:creationId xmlns:a16="http://schemas.microsoft.com/office/drawing/2014/main" id="{8A32B4DC-C78F-C0EB-AF34-D285C2A60912}"/>
              </a:ext>
            </a:extLst>
          </p:cNvPr>
          <p:cNvPicPr>
            <a:picLocks noChangeAspect="1"/>
          </p:cNvPicPr>
          <p:nvPr/>
        </p:nvPicPr>
        <p:blipFill>
          <a:blip r:embed="rId2"/>
          <a:stretch>
            <a:fillRect/>
          </a:stretch>
        </p:blipFill>
        <p:spPr>
          <a:xfrm>
            <a:off x="914400" y="1639077"/>
            <a:ext cx="7086600" cy="4564251"/>
          </a:xfrm>
          <a:prstGeom prst="rect">
            <a:avLst/>
          </a:prstGeom>
        </p:spPr>
      </p:pic>
    </p:spTree>
    <p:extLst>
      <p:ext uri="{BB962C8B-B14F-4D97-AF65-F5344CB8AC3E}">
        <p14:creationId xmlns:p14="http://schemas.microsoft.com/office/powerpoint/2010/main" val="3401879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D9F42C3-2DA6-F04F-AC54-45AFB1884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8132896" cy="4634896"/>
          </a:xfrm>
          <a:prstGeom prst="rect">
            <a:avLst/>
          </a:prstGeom>
        </p:spPr>
      </p:pic>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261388944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5" name="Picture 4">
            <a:extLst>
              <a:ext uri="{FF2B5EF4-FFF2-40B4-BE49-F238E27FC236}">
                <a16:creationId xmlns:a16="http://schemas.microsoft.com/office/drawing/2014/main" id="{7F470574-256B-128E-9EB5-0159838A4F85}"/>
              </a:ext>
            </a:extLst>
          </p:cNvPr>
          <p:cNvPicPr>
            <a:picLocks noChangeAspect="1"/>
          </p:cNvPicPr>
          <p:nvPr/>
        </p:nvPicPr>
        <p:blipFill>
          <a:blip r:embed="rId2"/>
          <a:stretch>
            <a:fillRect/>
          </a:stretch>
        </p:blipFill>
        <p:spPr>
          <a:xfrm>
            <a:off x="381000" y="1447800"/>
            <a:ext cx="8580246" cy="4343400"/>
          </a:xfrm>
          <a:prstGeom prst="rect">
            <a:avLst/>
          </a:prstGeom>
        </p:spPr>
      </p:pic>
    </p:spTree>
    <p:extLst>
      <p:ext uri="{BB962C8B-B14F-4D97-AF65-F5344CB8AC3E}">
        <p14:creationId xmlns:p14="http://schemas.microsoft.com/office/powerpoint/2010/main" val="34665496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4" name="Picture 3">
            <a:extLst>
              <a:ext uri="{FF2B5EF4-FFF2-40B4-BE49-F238E27FC236}">
                <a16:creationId xmlns:a16="http://schemas.microsoft.com/office/drawing/2014/main" id="{C2348E10-4829-C673-AB45-3C7F5CF04108}"/>
              </a:ext>
            </a:extLst>
          </p:cNvPr>
          <p:cNvPicPr>
            <a:picLocks noChangeAspect="1"/>
          </p:cNvPicPr>
          <p:nvPr/>
        </p:nvPicPr>
        <p:blipFill rotWithShape="1">
          <a:blip r:embed="rId2"/>
          <a:srcRect l="2500" t="27197" r="833" b="10093"/>
          <a:stretch/>
        </p:blipFill>
        <p:spPr>
          <a:xfrm>
            <a:off x="152400" y="2424404"/>
            <a:ext cx="8839200" cy="1676400"/>
          </a:xfrm>
          <a:prstGeom prst="rect">
            <a:avLst/>
          </a:prstGeom>
        </p:spPr>
      </p:pic>
    </p:spTree>
    <p:extLst>
      <p:ext uri="{BB962C8B-B14F-4D97-AF65-F5344CB8AC3E}">
        <p14:creationId xmlns:p14="http://schemas.microsoft.com/office/powerpoint/2010/main" val="329126609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8" name="Picture 7">
            <a:extLst>
              <a:ext uri="{FF2B5EF4-FFF2-40B4-BE49-F238E27FC236}">
                <a16:creationId xmlns:a16="http://schemas.microsoft.com/office/drawing/2014/main" id="{445AE8ED-063F-A7B2-28C5-939629887D79}"/>
              </a:ext>
            </a:extLst>
          </p:cNvPr>
          <p:cNvPicPr>
            <a:picLocks noChangeAspect="1"/>
          </p:cNvPicPr>
          <p:nvPr/>
        </p:nvPicPr>
        <p:blipFill>
          <a:blip r:embed="rId2"/>
          <a:stretch>
            <a:fillRect/>
          </a:stretch>
        </p:blipFill>
        <p:spPr>
          <a:xfrm>
            <a:off x="304800" y="2085818"/>
            <a:ext cx="8458200" cy="2686363"/>
          </a:xfrm>
          <a:prstGeom prst="rect">
            <a:avLst/>
          </a:prstGeom>
        </p:spPr>
      </p:pic>
    </p:spTree>
    <p:extLst>
      <p:ext uri="{BB962C8B-B14F-4D97-AF65-F5344CB8AC3E}">
        <p14:creationId xmlns:p14="http://schemas.microsoft.com/office/powerpoint/2010/main" val="303052793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MFE Runtime Integration</a:t>
            </a:r>
          </a:p>
        </p:txBody>
      </p:sp>
      <p:pic>
        <p:nvPicPr>
          <p:cNvPr id="5" name="Picture 4">
            <a:extLst>
              <a:ext uri="{FF2B5EF4-FFF2-40B4-BE49-F238E27FC236}">
                <a16:creationId xmlns:a16="http://schemas.microsoft.com/office/drawing/2014/main" id="{76A0DC83-FC07-EF89-EDF9-812CD4A2BF90}"/>
              </a:ext>
            </a:extLst>
          </p:cNvPr>
          <p:cNvPicPr>
            <a:picLocks noChangeAspect="1"/>
          </p:cNvPicPr>
          <p:nvPr/>
        </p:nvPicPr>
        <p:blipFill>
          <a:blip r:embed="rId2"/>
          <a:stretch>
            <a:fillRect/>
          </a:stretch>
        </p:blipFill>
        <p:spPr>
          <a:xfrm>
            <a:off x="381000" y="1458164"/>
            <a:ext cx="8382000" cy="407442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D1F5581-8339-1C72-020F-8CD0F35F0627}"/>
                  </a:ext>
                </a:extLst>
              </p14:cNvPr>
              <p14:cNvContentPartPr/>
              <p14:nvPr/>
            </p14:nvContentPartPr>
            <p14:xfrm>
              <a:off x="317167" y="5532590"/>
              <a:ext cx="2334240" cy="76320"/>
            </p14:xfrm>
          </p:contentPart>
        </mc:Choice>
        <mc:Fallback xmlns="">
          <p:pic>
            <p:nvPicPr>
              <p:cNvPr id="6" name="Ink 5">
                <a:extLst>
                  <a:ext uri="{FF2B5EF4-FFF2-40B4-BE49-F238E27FC236}">
                    <a16:creationId xmlns:a16="http://schemas.microsoft.com/office/drawing/2014/main" id="{3D1F5581-8339-1C72-020F-8CD0F35F0627}"/>
                  </a:ext>
                </a:extLst>
              </p:cNvPr>
              <p:cNvPicPr/>
              <p:nvPr/>
            </p:nvPicPr>
            <p:blipFill>
              <a:blip r:embed="rId4"/>
              <a:stretch>
                <a:fillRect/>
              </a:stretch>
            </p:blipFill>
            <p:spPr>
              <a:xfrm>
                <a:off x="311046" y="5526470"/>
                <a:ext cx="2346482" cy="88560"/>
              </a:xfrm>
              <a:prstGeom prst="rect">
                <a:avLst/>
              </a:prstGeom>
            </p:spPr>
          </p:pic>
        </mc:Fallback>
      </mc:AlternateContent>
    </p:spTree>
    <p:extLst>
      <p:ext uri="{BB962C8B-B14F-4D97-AF65-F5344CB8AC3E}">
        <p14:creationId xmlns:p14="http://schemas.microsoft.com/office/powerpoint/2010/main" val="273218688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4" name="Picture 3">
            <a:extLst>
              <a:ext uri="{FF2B5EF4-FFF2-40B4-BE49-F238E27FC236}">
                <a16:creationId xmlns:a16="http://schemas.microsoft.com/office/drawing/2014/main" id="{01D452EC-C1AB-2C65-4E32-07B5C3004AC0}"/>
              </a:ext>
            </a:extLst>
          </p:cNvPr>
          <p:cNvPicPr>
            <a:picLocks noChangeAspect="1"/>
          </p:cNvPicPr>
          <p:nvPr/>
        </p:nvPicPr>
        <p:blipFill>
          <a:blip r:embed="rId2"/>
          <a:stretch>
            <a:fillRect/>
          </a:stretch>
        </p:blipFill>
        <p:spPr>
          <a:xfrm>
            <a:off x="0" y="1371600"/>
            <a:ext cx="9144000" cy="5144139"/>
          </a:xfrm>
          <a:prstGeom prst="rect">
            <a:avLst/>
          </a:prstGeom>
        </p:spPr>
      </p:pic>
    </p:spTree>
    <p:extLst>
      <p:ext uri="{BB962C8B-B14F-4D97-AF65-F5344CB8AC3E}">
        <p14:creationId xmlns:p14="http://schemas.microsoft.com/office/powerpoint/2010/main" val="31451205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5" name="Picture 4">
            <a:extLst>
              <a:ext uri="{FF2B5EF4-FFF2-40B4-BE49-F238E27FC236}">
                <a16:creationId xmlns:a16="http://schemas.microsoft.com/office/drawing/2014/main" id="{C0CBEB6E-C339-361B-CF75-85CED034087D}"/>
              </a:ext>
            </a:extLst>
          </p:cNvPr>
          <p:cNvPicPr>
            <a:picLocks noChangeAspect="1"/>
          </p:cNvPicPr>
          <p:nvPr/>
        </p:nvPicPr>
        <p:blipFill rotWithShape="1">
          <a:blip r:embed="rId2"/>
          <a:srcRect l="2899"/>
          <a:stretch/>
        </p:blipFill>
        <p:spPr>
          <a:xfrm>
            <a:off x="228600" y="1447800"/>
            <a:ext cx="8796932" cy="5044965"/>
          </a:xfrm>
          <a:prstGeom prst="rect">
            <a:avLst/>
          </a:prstGeom>
        </p:spPr>
      </p:pic>
    </p:spTree>
    <p:extLst>
      <p:ext uri="{BB962C8B-B14F-4D97-AF65-F5344CB8AC3E}">
        <p14:creationId xmlns:p14="http://schemas.microsoft.com/office/powerpoint/2010/main" val="9625910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7" name="Picture 6">
            <a:extLst>
              <a:ext uri="{FF2B5EF4-FFF2-40B4-BE49-F238E27FC236}">
                <a16:creationId xmlns:a16="http://schemas.microsoft.com/office/drawing/2014/main" id="{8F07725C-2030-E7F0-A836-18AE46240D4A}"/>
              </a:ext>
            </a:extLst>
          </p:cNvPr>
          <p:cNvPicPr>
            <a:picLocks noChangeAspect="1"/>
          </p:cNvPicPr>
          <p:nvPr/>
        </p:nvPicPr>
        <p:blipFill>
          <a:blip r:embed="rId2"/>
          <a:stretch>
            <a:fillRect/>
          </a:stretch>
        </p:blipFill>
        <p:spPr>
          <a:xfrm>
            <a:off x="695131" y="1295400"/>
            <a:ext cx="8032932" cy="5254761"/>
          </a:xfrm>
          <a:prstGeom prst="rect">
            <a:avLst/>
          </a:prstGeom>
        </p:spPr>
      </p:pic>
    </p:spTree>
    <p:extLst>
      <p:ext uri="{BB962C8B-B14F-4D97-AF65-F5344CB8AC3E}">
        <p14:creationId xmlns:p14="http://schemas.microsoft.com/office/powerpoint/2010/main" val="158374012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4" name="Picture 3">
            <a:extLst>
              <a:ext uri="{FF2B5EF4-FFF2-40B4-BE49-F238E27FC236}">
                <a16:creationId xmlns:a16="http://schemas.microsoft.com/office/drawing/2014/main" id="{9D61D7EA-C6CA-5A67-8225-61AC340CFD42}"/>
              </a:ext>
            </a:extLst>
          </p:cNvPr>
          <p:cNvPicPr>
            <a:picLocks noChangeAspect="1"/>
          </p:cNvPicPr>
          <p:nvPr/>
        </p:nvPicPr>
        <p:blipFill>
          <a:blip r:embed="rId2"/>
          <a:stretch>
            <a:fillRect/>
          </a:stretch>
        </p:blipFill>
        <p:spPr>
          <a:xfrm>
            <a:off x="914400" y="1905000"/>
            <a:ext cx="6468378" cy="3658111"/>
          </a:xfrm>
          <a:prstGeom prst="rect">
            <a:avLst/>
          </a:prstGeom>
        </p:spPr>
      </p:pic>
    </p:spTree>
    <p:extLst>
      <p:ext uri="{BB962C8B-B14F-4D97-AF65-F5344CB8AC3E}">
        <p14:creationId xmlns:p14="http://schemas.microsoft.com/office/powerpoint/2010/main" val="7464776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5" name="Picture 4">
            <a:extLst>
              <a:ext uri="{FF2B5EF4-FFF2-40B4-BE49-F238E27FC236}">
                <a16:creationId xmlns:a16="http://schemas.microsoft.com/office/drawing/2014/main" id="{224CB1A8-1506-09BD-4CEF-E22AED300C49}"/>
              </a:ext>
            </a:extLst>
          </p:cNvPr>
          <p:cNvPicPr>
            <a:picLocks noChangeAspect="1"/>
          </p:cNvPicPr>
          <p:nvPr/>
        </p:nvPicPr>
        <p:blipFill>
          <a:blip r:embed="rId2"/>
          <a:stretch>
            <a:fillRect/>
          </a:stretch>
        </p:blipFill>
        <p:spPr>
          <a:xfrm>
            <a:off x="368559" y="1295400"/>
            <a:ext cx="8382000" cy="518521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8AC68D2-658A-1438-91EB-EB6B0F269008}"/>
                  </a:ext>
                </a:extLst>
              </p14:cNvPr>
              <p14:cNvContentPartPr/>
              <p14:nvPr/>
            </p14:nvContentPartPr>
            <p14:xfrm>
              <a:off x="2726442" y="4805030"/>
              <a:ext cx="539640" cy="1690920"/>
            </p14:xfrm>
          </p:contentPart>
        </mc:Choice>
        <mc:Fallback xmlns="">
          <p:pic>
            <p:nvPicPr>
              <p:cNvPr id="6" name="Ink 5">
                <a:extLst>
                  <a:ext uri="{FF2B5EF4-FFF2-40B4-BE49-F238E27FC236}">
                    <a16:creationId xmlns:a16="http://schemas.microsoft.com/office/drawing/2014/main" id="{E8AC68D2-658A-1438-91EB-EB6B0F269008}"/>
                  </a:ext>
                </a:extLst>
              </p:cNvPr>
              <p:cNvPicPr/>
              <p:nvPr/>
            </p:nvPicPr>
            <p:blipFill>
              <a:blip r:embed="rId4"/>
              <a:stretch>
                <a:fillRect/>
              </a:stretch>
            </p:blipFill>
            <p:spPr>
              <a:xfrm>
                <a:off x="2720322" y="4798910"/>
                <a:ext cx="551880" cy="1703160"/>
              </a:xfrm>
              <a:prstGeom prst="rect">
                <a:avLst/>
              </a:prstGeom>
            </p:spPr>
          </p:pic>
        </mc:Fallback>
      </mc:AlternateContent>
    </p:spTree>
    <p:extLst>
      <p:ext uri="{BB962C8B-B14F-4D97-AF65-F5344CB8AC3E}">
        <p14:creationId xmlns:p14="http://schemas.microsoft.com/office/powerpoint/2010/main" val="36761694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4" name="Picture 3">
            <a:extLst>
              <a:ext uri="{FF2B5EF4-FFF2-40B4-BE49-F238E27FC236}">
                <a16:creationId xmlns:a16="http://schemas.microsoft.com/office/drawing/2014/main" id="{B51CE96D-5CE9-40A0-2D90-F95CD540C0AD}"/>
              </a:ext>
            </a:extLst>
          </p:cNvPr>
          <p:cNvPicPr>
            <a:picLocks noChangeAspect="1"/>
          </p:cNvPicPr>
          <p:nvPr/>
        </p:nvPicPr>
        <p:blipFill>
          <a:blip r:embed="rId2"/>
          <a:stretch>
            <a:fillRect/>
          </a:stretch>
        </p:blipFill>
        <p:spPr>
          <a:xfrm>
            <a:off x="0" y="2345977"/>
            <a:ext cx="9144000" cy="216604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1C45CCF-346F-73B8-929F-D61CC0577F2A}"/>
                  </a:ext>
                </a:extLst>
              </p14:cNvPr>
              <p14:cNvContentPartPr/>
              <p14:nvPr/>
            </p14:nvContentPartPr>
            <p14:xfrm>
              <a:off x="3811842" y="2611910"/>
              <a:ext cx="591840" cy="1964520"/>
            </p14:xfrm>
          </p:contentPart>
        </mc:Choice>
        <mc:Fallback xmlns="">
          <p:pic>
            <p:nvPicPr>
              <p:cNvPr id="7" name="Ink 6">
                <a:extLst>
                  <a:ext uri="{FF2B5EF4-FFF2-40B4-BE49-F238E27FC236}">
                    <a16:creationId xmlns:a16="http://schemas.microsoft.com/office/drawing/2014/main" id="{01C45CCF-346F-73B8-929F-D61CC0577F2A}"/>
                  </a:ext>
                </a:extLst>
              </p:cNvPr>
              <p:cNvPicPr/>
              <p:nvPr/>
            </p:nvPicPr>
            <p:blipFill>
              <a:blip r:embed="rId4"/>
              <a:stretch>
                <a:fillRect/>
              </a:stretch>
            </p:blipFill>
            <p:spPr>
              <a:xfrm>
                <a:off x="3805722" y="2605790"/>
                <a:ext cx="604080" cy="1976760"/>
              </a:xfrm>
              <a:prstGeom prst="rect">
                <a:avLst/>
              </a:prstGeom>
            </p:spPr>
          </p:pic>
        </mc:Fallback>
      </mc:AlternateContent>
    </p:spTree>
    <p:extLst>
      <p:ext uri="{BB962C8B-B14F-4D97-AF65-F5344CB8AC3E}">
        <p14:creationId xmlns:p14="http://schemas.microsoft.com/office/powerpoint/2010/main" val="17084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3333" r="10833" b="29260"/>
          <a:stretch/>
        </p:blipFill>
        <p:spPr>
          <a:xfrm>
            <a:off x="685800" y="2057400"/>
            <a:ext cx="7467600" cy="2481146"/>
          </a:xfrm>
          <a:prstGeom prst="rect">
            <a:avLst/>
          </a:prstGeom>
        </p:spPr>
      </p:pic>
    </p:spTree>
    <p:extLst>
      <p:ext uri="{BB962C8B-B14F-4D97-AF65-F5344CB8AC3E}">
        <p14:creationId xmlns:p14="http://schemas.microsoft.com/office/powerpoint/2010/main" val="40115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pic>
        <p:nvPicPr>
          <p:cNvPr id="6" name="Picture 5" descr="Diagram&#10;&#10;Description automatically generated">
            <a:extLst>
              <a:ext uri="{FF2B5EF4-FFF2-40B4-BE49-F238E27FC236}">
                <a16:creationId xmlns:a16="http://schemas.microsoft.com/office/drawing/2014/main" id="{F33E2056-8616-4546-9238-F6F497518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81200"/>
            <a:ext cx="6573167" cy="3429479"/>
          </a:xfrm>
          <a:prstGeom prst="rect">
            <a:avLst/>
          </a:prstGeom>
        </p:spPr>
      </p:pic>
    </p:spTree>
    <p:extLst>
      <p:ext uri="{BB962C8B-B14F-4D97-AF65-F5344CB8AC3E}">
        <p14:creationId xmlns:p14="http://schemas.microsoft.com/office/powerpoint/2010/main" val="31508710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8" name="Picture 7">
            <a:extLst>
              <a:ext uri="{FF2B5EF4-FFF2-40B4-BE49-F238E27FC236}">
                <a16:creationId xmlns:a16="http://schemas.microsoft.com/office/drawing/2014/main" id="{2F5BBF34-9406-D2F0-B68A-77ECFFBAAE7F}"/>
              </a:ext>
            </a:extLst>
          </p:cNvPr>
          <p:cNvPicPr>
            <a:picLocks noChangeAspect="1"/>
          </p:cNvPicPr>
          <p:nvPr/>
        </p:nvPicPr>
        <p:blipFill>
          <a:blip r:embed="rId2"/>
          <a:stretch>
            <a:fillRect/>
          </a:stretch>
        </p:blipFill>
        <p:spPr>
          <a:xfrm>
            <a:off x="461034" y="1338720"/>
            <a:ext cx="8267187" cy="5062079"/>
          </a:xfrm>
          <a:prstGeom prst="rect">
            <a:avLst/>
          </a:prstGeom>
        </p:spPr>
      </p:pic>
    </p:spTree>
    <p:extLst>
      <p:ext uri="{BB962C8B-B14F-4D97-AF65-F5344CB8AC3E}">
        <p14:creationId xmlns:p14="http://schemas.microsoft.com/office/powerpoint/2010/main" val="371684762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9B2FA-93D0-947C-86E0-25E339E9202B}"/>
              </a:ext>
            </a:extLst>
          </p:cNvPr>
          <p:cNvSpPr>
            <a:spLocks noGrp="1"/>
          </p:cNvSpPr>
          <p:nvPr>
            <p:ph sz="quarter" idx="12"/>
          </p:nvPr>
        </p:nvSpPr>
        <p:spPr/>
        <p:txBody>
          <a:bodyPr/>
          <a:lstStyle/>
          <a:p>
            <a:r>
              <a:rPr lang="en-US" dirty="0"/>
              <a:t>Using bootstrap.js with Webpack involves bundling Bootstrap’s JavaScript code with your project, allowing you to modularize and optimize the loading of Bootstrap’s components. </a:t>
            </a:r>
          </a:p>
          <a:p>
            <a:r>
              <a:rPr lang="en-US" dirty="0"/>
              <a:t>Webpack is a module bundler that helps manage dependencies and assets in modern front-end applications. </a:t>
            </a:r>
          </a:p>
          <a:p>
            <a:r>
              <a:rPr lang="en-US" dirty="0"/>
              <a:t>When working with Bootstrap and Webpack, you can either load only the Bootstrap components you need or include the full bootstrap.js library.</a:t>
            </a:r>
            <a:endParaRPr lang="en-IN" dirty="0"/>
          </a:p>
        </p:txBody>
      </p:sp>
      <p:sp>
        <p:nvSpPr>
          <p:cNvPr id="3" name="Title 2">
            <a:extLst>
              <a:ext uri="{FF2B5EF4-FFF2-40B4-BE49-F238E27FC236}">
                <a16:creationId xmlns:a16="http://schemas.microsoft.com/office/drawing/2014/main" id="{D5F7541B-BFF5-F7AD-D10E-E737F6773ECD}"/>
              </a:ext>
            </a:extLst>
          </p:cNvPr>
          <p:cNvSpPr>
            <a:spLocks noGrp="1"/>
          </p:cNvSpPr>
          <p:nvPr>
            <p:ph type="title"/>
          </p:nvPr>
        </p:nvSpPr>
        <p:spPr/>
        <p:txBody>
          <a:bodyPr/>
          <a:lstStyle/>
          <a:p>
            <a:r>
              <a:rPr lang="en-IN" dirty="0"/>
              <a:t>Webpack – Bootstrap.js</a:t>
            </a:r>
          </a:p>
        </p:txBody>
      </p:sp>
    </p:spTree>
    <p:extLst>
      <p:ext uri="{BB962C8B-B14F-4D97-AF65-F5344CB8AC3E}">
        <p14:creationId xmlns:p14="http://schemas.microsoft.com/office/powerpoint/2010/main" val="81315481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9B2FA-93D0-947C-86E0-25E339E9202B}"/>
              </a:ext>
            </a:extLst>
          </p:cNvPr>
          <p:cNvSpPr>
            <a:spLocks noGrp="1"/>
          </p:cNvSpPr>
          <p:nvPr>
            <p:ph sz="quarter" idx="12"/>
          </p:nvPr>
        </p:nvSpPr>
        <p:spPr/>
        <p:txBody>
          <a:bodyPr/>
          <a:lstStyle/>
          <a:p>
            <a:r>
              <a:rPr lang="en-US" dirty="0"/>
              <a:t>Using bootstrap.js with Webpack involves bundling Bootstrap’s JavaScript code with your project, allowing you to modularize and optimize the loading of Bootstrap’s components. </a:t>
            </a:r>
          </a:p>
          <a:p>
            <a:r>
              <a:rPr lang="en-US" dirty="0"/>
              <a:t>Webpack is a module bundler that helps manage dependencies and assets in modern front-end applications. </a:t>
            </a:r>
          </a:p>
          <a:p>
            <a:r>
              <a:rPr lang="en-US" dirty="0"/>
              <a:t>When working with Bootstrap and Webpack, you can either load only the Bootstrap components you need or include the full bootstrap.js library.</a:t>
            </a:r>
            <a:endParaRPr lang="en-IN" dirty="0"/>
          </a:p>
        </p:txBody>
      </p:sp>
      <p:sp>
        <p:nvSpPr>
          <p:cNvPr id="3" name="Title 2">
            <a:extLst>
              <a:ext uri="{FF2B5EF4-FFF2-40B4-BE49-F238E27FC236}">
                <a16:creationId xmlns:a16="http://schemas.microsoft.com/office/drawing/2014/main" id="{D5F7541B-BFF5-F7AD-D10E-E737F6773ECD}"/>
              </a:ext>
            </a:extLst>
          </p:cNvPr>
          <p:cNvSpPr>
            <a:spLocks noGrp="1"/>
          </p:cNvSpPr>
          <p:nvPr>
            <p:ph type="title"/>
          </p:nvPr>
        </p:nvSpPr>
        <p:spPr/>
        <p:txBody>
          <a:bodyPr/>
          <a:lstStyle/>
          <a:p>
            <a:r>
              <a:rPr lang="en-IN" dirty="0"/>
              <a:t>Webpack – Bootstrap.js</a:t>
            </a:r>
          </a:p>
        </p:txBody>
      </p:sp>
    </p:spTree>
    <p:extLst>
      <p:ext uri="{BB962C8B-B14F-4D97-AF65-F5344CB8AC3E}">
        <p14:creationId xmlns:p14="http://schemas.microsoft.com/office/powerpoint/2010/main" val="122681273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9B2FA-93D0-947C-86E0-25E339E9202B}"/>
              </a:ext>
            </a:extLst>
          </p:cNvPr>
          <p:cNvSpPr>
            <a:spLocks noGrp="1"/>
          </p:cNvSpPr>
          <p:nvPr>
            <p:ph sz="quarter" idx="12"/>
          </p:nvPr>
        </p:nvSpPr>
        <p:spPr/>
        <p:txBody>
          <a:bodyPr/>
          <a:lstStyle/>
          <a:p>
            <a:r>
              <a:rPr lang="en-US" dirty="0"/>
              <a:t>Webpack Module Federation is a feature introduced in Webpack 5 that allows multiple, independently built and deployed JavaScript applications (or "modules") to share code and dependencies between them.</a:t>
            </a:r>
          </a:p>
          <a:p>
            <a:r>
              <a:rPr lang="en-US" dirty="0"/>
              <a:t>When working with Bootstrap.js in </a:t>
            </a:r>
            <a:r>
              <a:rPr lang="en-US"/>
              <a:t>a micro frontend </a:t>
            </a:r>
            <a:r>
              <a:rPr lang="en-US" dirty="0"/>
              <a:t>architecture using Webpack Module Federation, you can share Bootstrap's JavaScript functionality across different applications (</a:t>
            </a:r>
            <a:r>
              <a:rPr lang="en-US"/>
              <a:t>or micro frontends</a:t>
            </a:r>
            <a:r>
              <a:rPr lang="en-US" dirty="0"/>
              <a:t>) without duplicating it in every build, thus optimizing load time and reducing redundancy.</a:t>
            </a:r>
            <a:endParaRPr lang="en-IN" dirty="0"/>
          </a:p>
        </p:txBody>
      </p:sp>
      <p:sp>
        <p:nvSpPr>
          <p:cNvPr id="3" name="Title 2">
            <a:extLst>
              <a:ext uri="{FF2B5EF4-FFF2-40B4-BE49-F238E27FC236}">
                <a16:creationId xmlns:a16="http://schemas.microsoft.com/office/drawing/2014/main" id="{D5F7541B-BFF5-F7AD-D10E-E737F6773ECD}"/>
              </a:ext>
            </a:extLst>
          </p:cNvPr>
          <p:cNvSpPr>
            <a:spLocks noGrp="1"/>
          </p:cNvSpPr>
          <p:nvPr>
            <p:ph type="title"/>
          </p:nvPr>
        </p:nvSpPr>
        <p:spPr/>
        <p:txBody>
          <a:bodyPr/>
          <a:lstStyle/>
          <a:p>
            <a:r>
              <a:rPr lang="en-IN" dirty="0"/>
              <a:t>Webpack – Bootstrap.js</a:t>
            </a:r>
          </a:p>
        </p:txBody>
      </p:sp>
    </p:spTree>
    <p:extLst>
      <p:ext uri="{BB962C8B-B14F-4D97-AF65-F5344CB8AC3E}">
        <p14:creationId xmlns:p14="http://schemas.microsoft.com/office/powerpoint/2010/main" val="24253514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AEFDF-35FC-A977-BE06-DB55A3580EB1}"/>
              </a:ext>
            </a:extLst>
          </p:cNvPr>
          <p:cNvSpPr>
            <a:spLocks noGrp="1"/>
          </p:cNvSpPr>
          <p:nvPr>
            <p:ph type="title"/>
          </p:nvPr>
        </p:nvSpPr>
        <p:spPr/>
        <p:txBody>
          <a:bodyPr/>
          <a:lstStyle/>
          <a:p>
            <a:r>
              <a:rPr lang="en-IN" dirty="0"/>
              <a:t>Implementing Module Federation</a:t>
            </a:r>
          </a:p>
        </p:txBody>
      </p:sp>
      <p:pic>
        <p:nvPicPr>
          <p:cNvPr id="4" name="Picture 3">
            <a:extLst>
              <a:ext uri="{FF2B5EF4-FFF2-40B4-BE49-F238E27FC236}">
                <a16:creationId xmlns:a16="http://schemas.microsoft.com/office/drawing/2014/main" id="{4A2E4858-3B3A-1F6F-7781-0964D548B7A3}"/>
              </a:ext>
            </a:extLst>
          </p:cNvPr>
          <p:cNvPicPr>
            <a:picLocks noChangeAspect="1"/>
          </p:cNvPicPr>
          <p:nvPr/>
        </p:nvPicPr>
        <p:blipFill>
          <a:blip r:embed="rId2"/>
          <a:stretch>
            <a:fillRect/>
          </a:stretch>
        </p:blipFill>
        <p:spPr>
          <a:xfrm>
            <a:off x="304800" y="1600200"/>
            <a:ext cx="8534400" cy="4322809"/>
          </a:xfrm>
          <a:prstGeom prst="rect">
            <a:avLst/>
          </a:prstGeom>
        </p:spPr>
      </p:pic>
    </p:spTree>
    <p:extLst>
      <p:ext uri="{BB962C8B-B14F-4D97-AF65-F5344CB8AC3E}">
        <p14:creationId xmlns:p14="http://schemas.microsoft.com/office/powerpoint/2010/main" val="23991313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p:pic>
        <p:nvPicPr>
          <p:cNvPr id="5" name="Picture 4">
            <a:extLst>
              <a:ext uri="{FF2B5EF4-FFF2-40B4-BE49-F238E27FC236}">
                <a16:creationId xmlns:a16="http://schemas.microsoft.com/office/drawing/2014/main" id="{D6E6EBF5-D123-3200-4B64-F697BBC01D3C}"/>
              </a:ext>
            </a:extLst>
          </p:cNvPr>
          <p:cNvPicPr>
            <a:picLocks noChangeAspect="1"/>
          </p:cNvPicPr>
          <p:nvPr/>
        </p:nvPicPr>
        <p:blipFill>
          <a:blip r:embed="rId2"/>
          <a:stretch>
            <a:fillRect/>
          </a:stretch>
        </p:blipFill>
        <p:spPr>
          <a:xfrm>
            <a:off x="228600" y="1398037"/>
            <a:ext cx="8205261" cy="4988337"/>
          </a:xfrm>
          <a:prstGeom prst="rect">
            <a:avLst/>
          </a:prstGeom>
        </p:spPr>
      </p:pic>
    </p:spTree>
    <p:extLst>
      <p:ext uri="{BB962C8B-B14F-4D97-AF65-F5344CB8AC3E}">
        <p14:creationId xmlns:p14="http://schemas.microsoft.com/office/powerpoint/2010/main" val="25039835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p:pic>
        <p:nvPicPr>
          <p:cNvPr id="4" name="Picture 3">
            <a:extLst>
              <a:ext uri="{FF2B5EF4-FFF2-40B4-BE49-F238E27FC236}">
                <a16:creationId xmlns:a16="http://schemas.microsoft.com/office/drawing/2014/main" id="{786E116A-E237-72BD-5DB9-AB1B817E8335}"/>
              </a:ext>
            </a:extLst>
          </p:cNvPr>
          <p:cNvPicPr>
            <a:picLocks noChangeAspect="1"/>
          </p:cNvPicPr>
          <p:nvPr/>
        </p:nvPicPr>
        <p:blipFill>
          <a:blip r:embed="rId2"/>
          <a:stretch>
            <a:fillRect/>
          </a:stretch>
        </p:blipFill>
        <p:spPr>
          <a:xfrm>
            <a:off x="486965" y="1447800"/>
            <a:ext cx="8153400" cy="49590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655565-AE19-43B9-11C9-9548007835B7}"/>
                  </a:ext>
                </a:extLst>
              </p14:cNvPr>
              <p14:cNvContentPartPr/>
              <p14:nvPr/>
            </p14:nvContentPartPr>
            <p14:xfrm>
              <a:off x="2550402" y="4450070"/>
              <a:ext cx="637920" cy="682920"/>
            </p14:xfrm>
          </p:contentPart>
        </mc:Choice>
        <mc:Fallback xmlns="">
          <p:pic>
            <p:nvPicPr>
              <p:cNvPr id="6" name="Ink 5">
                <a:extLst>
                  <a:ext uri="{FF2B5EF4-FFF2-40B4-BE49-F238E27FC236}">
                    <a16:creationId xmlns:a16="http://schemas.microsoft.com/office/drawing/2014/main" id="{B5655565-AE19-43B9-11C9-9548007835B7}"/>
                  </a:ext>
                </a:extLst>
              </p:cNvPr>
              <p:cNvPicPr/>
              <p:nvPr/>
            </p:nvPicPr>
            <p:blipFill>
              <a:blip r:embed="rId4"/>
              <a:stretch>
                <a:fillRect/>
              </a:stretch>
            </p:blipFill>
            <p:spPr>
              <a:xfrm>
                <a:off x="2544282" y="4443950"/>
                <a:ext cx="650160" cy="695160"/>
              </a:xfrm>
              <a:prstGeom prst="rect">
                <a:avLst/>
              </a:prstGeom>
            </p:spPr>
          </p:pic>
        </mc:Fallback>
      </mc:AlternateContent>
    </p:spTree>
    <p:extLst>
      <p:ext uri="{BB962C8B-B14F-4D97-AF65-F5344CB8AC3E}">
        <p14:creationId xmlns:p14="http://schemas.microsoft.com/office/powerpoint/2010/main" val="17826400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5655565-AE19-43B9-11C9-9548007835B7}"/>
                  </a:ext>
                </a:extLst>
              </p14:cNvPr>
              <p14:cNvContentPartPr/>
              <p14:nvPr/>
            </p14:nvContentPartPr>
            <p14:xfrm>
              <a:off x="2550402" y="4450070"/>
              <a:ext cx="637920" cy="682920"/>
            </p14:xfrm>
          </p:contentPart>
        </mc:Choice>
        <mc:Fallback xmlns="">
          <p:pic>
            <p:nvPicPr>
              <p:cNvPr id="6" name="Ink 5">
                <a:extLst>
                  <a:ext uri="{FF2B5EF4-FFF2-40B4-BE49-F238E27FC236}">
                    <a16:creationId xmlns:a16="http://schemas.microsoft.com/office/drawing/2014/main" id="{B5655565-AE19-43B9-11C9-9548007835B7}"/>
                  </a:ext>
                </a:extLst>
              </p:cNvPr>
              <p:cNvPicPr/>
              <p:nvPr/>
            </p:nvPicPr>
            <p:blipFill>
              <a:blip r:embed="rId3"/>
              <a:stretch>
                <a:fillRect/>
              </a:stretch>
            </p:blipFill>
            <p:spPr>
              <a:xfrm>
                <a:off x="2544282" y="4443950"/>
                <a:ext cx="650160" cy="695160"/>
              </a:xfrm>
              <a:prstGeom prst="rect">
                <a:avLst/>
              </a:prstGeom>
            </p:spPr>
          </p:pic>
        </mc:Fallback>
      </mc:AlternateContent>
      <p:pic>
        <p:nvPicPr>
          <p:cNvPr id="5" name="Picture 4">
            <a:extLst>
              <a:ext uri="{FF2B5EF4-FFF2-40B4-BE49-F238E27FC236}">
                <a16:creationId xmlns:a16="http://schemas.microsoft.com/office/drawing/2014/main" id="{2E86F6E7-F4B4-C3BB-3457-1F32C5984330}"/>
              </a:ext>
            </a:extLst>
          </p:cNvPr>
          <p:cNvPicPr>
            <a:picLocks noChangeAspect="1"/>
          </p:cNvPicPr>
          <p:nvPr/>
        </p:nvPicPr>
        <p:blipFill>
          <a:blip r:embed="rId4"/>
          <a:stretch>
            <a:fillRect/>
          </a:stretch>
        </p:blipFill>
        <p:spPr>
          <a:xfrm>
            <a:off x="381000" y="1295400"/>
            <a:ext cx="8205261" cy="5302246"/>
          </a:xfrm>
          <a:prstGeom prst="rect">
            <a:avLst/>
          </a:prstGeom>
        </p:spPr>
      </p:pic>
    </p:spTree>
    <p:extLst>
      <p:ext uri="{BB962C8B-B14F-4D97-AF65-F5344CB8AC3E}">
        <p14:creationId xmlns:p14="http://schemas.microsoft.com/office/powerpoint/2010/main" val="336376436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p:pic>
        <p:nvPicPr>
          <p:cNvPr id="4" name="Picture 3">
            <a:extLst>
              <a:ext uri="{FF2B5EF4-FFF2-40B4-BE49-F238E27FC236}">
                <a16:creationId xmlns:a16="http://schemas.microsoft.com/office/drawing/2014/main" id="{84FCBB77-38C0-D82F-9E71-E8E1352F2D35}"/>
              </a:ext>
            </a:extLst>
          </p:cNvPr>
          <p:cNvPicPr>
            <a:picLocks noChangeAspect="1"/>
          </p:cNvPicPr>
          <p:nvPr/>
        </p:nvPicPr>
        <p:blipFill rotWithShape="1">
          <a:blip r:embed="rId2"/>
          <a:srcRect r="16667"/>
          <a:stretch/>
        </p:blipFill>
        <p:spPr>
          <a:xfrm>
            <a:off x="426823" y="2362200"/>
            <a:ext cx="8534399" cy="2514600"/>
          </a:xfrm>
          <a:prstGeom prst="rect">
            <a:avLst/>
          </a:prstGeom>
        </p:spPr>
      </p:pic>
    </p:spTree>
    <p:extLst>
      <p:ext uri="{BB962C8B-B14F-4D97-AF65-F5344CB8AC3E}">
        <p14:creationId xmlns:p14="http://schemas.microsoft.com/office/powerpoint/2010/main" val="14847962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p:pic>
        <p:nvPicPr>
          <p:cNvPr id="5" name="Picture 4">
            <a:extLst>
              <a:ext uri="{FF2B5EF4-FFF2-40B4-BE49-F238E27FC236}">
                <a16:creationId xmlns:a16="http://schemas.microsoft.com/office/drawing/2014/main" id="{5FE37201-01D1-744F-AB98-9FEB8BF8E9D7}"/>
              </a:ext>
            </a:extLst>
          </p:cNvPr>
          <p:cNvPicPr>
            <a:picLocks noChangeAspect="1"/>
          </p:cNvPicPr>
          <p:nvPr/>
        </p:nvPicPr>
        <p:blipFill>
          <a:blip r:embed="rId2"/>
          <a:stretch>
            <a:fillRect/>
          </a:stretch>
        </p:blipFill>
        <p:spPr>
          <a:xfrm>
            <a:off x="2209800" y="1557076"/>
            <a:ext cx="3077004" cy="1247949"/>
          </a:xfrm>
          <a:prstGeom prst="rect">
            <a:avLst/>
          </a:prstGeom>
        </p:spPr>
      </p:pic>
      <p:pic>
        <p:nvPicPr>
          <p:cNvPr id="7" name="Picture 6">
            <a:extLst>
              <a:ext uri="{FF2B5EF4-FFF2-40B4-BE49-F238E27FC236}">
                <a16:creationId xmlns:a16="http://schemas.microsoft.com/office/drawing/2014/main" id="{76B969F3-5C87-3628-64E8-BF3AED90D3E2}"/>
              </a:ext>
            </a:extLst>
          </p:cNvPr>
          <p:cNvPicPr>
            <a:picLocks noChangeAspect="1"/>
          </p:cNvPicPr>
          <p:nvPr/>
        </p:nvPicPr>
        <p:blipFill>
          <a:blip r:embed="rId3"/>
          <a:stretch>
            <a:fillRect/>
          </a:stretch>
        </p:blipFill>
        <p:spPr>
          <a:xfrm>
            <a:off x="318494" y="3276600"/>
            <a:ext cx="8507012" cy="2229161"/>
          </a:xfrm>
          <a:prstGeom prst="rect">
            <a:avLst/>
          </a:prstGeom>
        </p:spPr>
      </p:pic>
    </p:spTree>
    <p:extLst>
      <p:ext uri="{BB962C8B-B14F-4D97-AF65-F5344CB8AC3E}">
        <p14:creationId xmlns:p14="http://schemas.microsoft.com/office/powerpoint/2010/main" val="1017383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13106-B2CE-487C-AE04-76B8E65EB438}"/>
              </a:ext>
            </a:extLst>
          </p:cNvPr>
          <p:cNvPicPr>
            <a:picLocks noChangeAspect="1"/>
          </p:cNvPicPr>
          <p:nvPr/>
        </p:nvPicPr>
        <p:blipFill rotWithShape="1">
          <a:blip r:embed="rId2"/>
          <a:srcRect l="5833" t="8889" r="22500" b="2222"/>
          <a:stretch/>
        </p:blipFill>
        <p:spPr>
          <a:xfrm>
            <a:off x="555171" y="1371600"/>
            <a:ext cx="7426960" cy="5181600"/>
          </a:xfrm>
          <a:prstGeom prst="rect">
            <a:avLst/>
          </a:prstGeom>
        </p:spPr>
      </p:pic>
      <p:sp>
        <p:nvSpPr>
          <p:cNvPr id="2" name="Title 1">
            <a:extLst>
              <a:ext uri="{FF2B5EF4-FFF2-40B4-BE49-F238E27FC236}">
                <a16:creationId xmlns:a16="http://schemas.microsoft.com/office/drawing/2014/main" id="{CF341791-5B98-0808-B409-F8D87C7CAF64}"/>
              </a:ext>
            </a:extLst>
          </p:cNvPr>
          <p:cNvSpPr>
            <a:spLocks noGrp="1"/>
          </p:cNvSpPr>
          <p:nvPr>
            <p:ph type="title"/>
          </p:nvPr>
        </p:nvSpPr>
        <p:spPr/>
        <p:txBody>
          <a:bodyPr/>
          <a:lstStyle/>
          <a:p>
            <a:r>
              <a:rPr lang="en-IN" dirty="0"/>
              <a:t>Flux With React Architecture</a:t>
            </a:r>
          </a:p>
        </p:txBody>
      </p:sp>
    </p:spTree>
    <p:extLst>
      <p:ext uri="{BB962C8B-B14F-4D97-AF65-F5344CB8AC3E}">
        <p14:creationId xmlns:p14="http://schemas.microsoft.com/office/powerpoint/2010/main" val="393612988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a:t>
            </a:r>
            <a:endParaRPr lang="en-IN" dirty="0"/>
          </a:p>
        </p:txBody>
      </p:sp>
      <p:pic>
        <p:nvPicPr>
          <p:cNvPr id="4" name="Picture 3">
            <a:extLst>
              <a:ext uri="{FF2B5EF4-FFF2-40B4-BE49-F238E27FC236}">
                <a16:creationId xmlns:a16="http://schemas.microsoft.com/office/drawing/2014/main" id="{B8909C5B-5038-1A0B-D793-6B949556B3A8}"/>
              </a:ext>
            </a:extLst>
          </p:cNvPr>
          <p:cNvPicPr>
            <a:picLocks noChangeAspect="1"/>
          </p:cNvPicPr>
          <p:nvPr/>
        </p:nvPicPr>
        <p:blipFill>
          <a:blip r:embed="rId2"/>
          <a:stretch>
            <a:fillRect/>
          </a:stretch>
        </p:blipFill>
        <p:spPr>
          <a:xfrm>
            <a:off x="10886" y="1752600"/>
            <a:ext cx="9144000" cy="3974541"/>
          </a:xfrm>
          <a:prstGeom prst="rect">
            <a:avLst/>
          </a:prstGeom>
        </p:spPr>
      </p:pic>
    </p:spTree>
    <p:extLst>
      <p:ext uri="{BB962C8B-B14F-4D97-AF65-F5344CB8AC3E}">
        <p14:creationId xmlns:p14="http://schemas.microsoft.com/office/powerpoint/2010/main" val="221032235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BDF4-8B79-FD27-F4B5-25EE08FD22A3}"/>
              </a:ext>
            </a:extLst>
          </p:cNvPr>
          <p:cNvSpPr>
            <a:spLocks noGrp="1"/>
          </p:cNvSpPr>
          <p:nvPr>
            <p:ph type="title"/>
          </p:nvPr>
        </p:nvSpPr>
        <p:spPr/>
        <p:txBody>
          <a:bodyPr/>
          <a:lstStyle/>
          <a:p>
            <a:r>
              <a:rPr lang="en-US" dirty="0"/>
              <a:t>Shared Modules with different versions</a:t>
            </a:r>
            <a:endParaRPr lang="en-IN" dirty="0"/>
          </a:p>
        </p:txBody>
      </p:sp>
      <p:pic>
        <p:nvPicPr>
          <p:cNvPr id="5" name="Picture 4">
            <a:extLst>
              <a:ext uri="{FF2B5EF4-FFF2-40B4-BE49-F238E27FC236}">
                <a16:creationId xmlns:a16="http://schemas.microsoft.com/office/drawing/2014/main" id="{EC4775EC-9D19-0E3E-D350-EAD2FB24D369}"/>
              </a:ext>
            </a:extLst>
          </p:cNvPr>
          <p:cNvPicPr>
            <a:picLocks noChangeAspect="1"/>
          </p:cNvPicPr>
          <p:nvPr/>
        </p:nvPicPr>
        <p:blipFill rotWithShape="1">
          <a:blip r:embed="rId2"/>
          <a:srcRect r="23476"/>
          <a:stretch/>
        </p:blipFill>
        <p:spPr>
          <a:xfrm>
            <a:off x="152401" y="1524000"/>
            <a:ext cx="4038600" cy="4867954"/>
          </a:xfrm>
          <a:prstGeom prst="rect">
            <a:avLst/>
          </a:prstGeom>
        </p:spPr>
      </p:pic>
      <p:pic>
        <p:nvPicPr>
          <p:cNvPr id="7" name="Picture 6">
            <a:extLst>
              <a:ext uri="{FF2B5EF4-FFF2-40B4-BE49-F238E27FC236}">
                <a16:creationId xmlns:a16="http://schemas.microsoft.com/office/drawing/2014/main" id="{6175EE65-FC78-68CB-3756-D83CE3BC38D6}"/>
              </a:ext>
            </a:extLst>
          </p:cNvPr>
          <p:cNvPicPr>
            <a:picLocks noChangeAspect="1"/>
          </p:cNvPicPr>
          <p:nvPr/>
        </p:nvPicPr>
        <p:blipFill>
          <a:blip r:embed="rId3"/>
          <a:stretch>
            <a:fillRect/>
          </a:stretch>
        </p:blipFill>
        <p:spPr>
          <a:xfrm>
            <a:off x="4191001" y="1219200"/>
            <a:ext cx="4619570" cy="5257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5FC753B-E0FA-DD60-DE88-B65CA81E3B52}"/>
                  </a:ext>
                </a:extLst>
              </p14:cNvPr>
              <p14:cNvContentPartPr/>
              <p14:nvPr/>
            </p14:nvContentPartPr>
            <p14:xfrm>
              <a:off x="522522" y="4874150"/>
              <a:ext cx="1904040" cy="52920"/>
            </p14:xfrm>
          </p:contentPart>
        </mc:Choice>
        <mc:Fallback xmlns="">
          <p:pic>
            <p:nvPicPr>
              <p:cNvPr id="8" name="Ink 7">
                <a:extLst>
                  <a:ext uri="{FF2B5EF4-FFF2-40B4-BE49-F238E27FC236}">
                    <a16:creationId xmlns:a16="http://schemas.microsoft.com/office/drawing/2014/main" id="{B5FC753B-E0FA-DD60-DE88-B65CA81E3B52}"/>
                  </a:ext>
                </a:extLst>
              </p:cNvPr>
              <p:cNvPicPr/>
              <p:nvPr/>
            </p:nvPicPr>
            <p:blipFill>
              <a:blip r:embed="rId5"/>
              <a:stretch>
                <a:fillRect/>
              </a:stretch>
            </p:blipFill>
            <p:spPr>
              <a:xfrm>
                <a:off x="516402" y="4868030"/>
                <a:ext cx="1916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FF8A96F-B339-8A2D-21E1-A12DED345597}"/>
                  </a:ext>
                </a:extLst>
              </p14:cNvPr>
              <p14:cNvContentPartPr/>
              <p14:nvPr/>
            </p14:nvContentPartPr>
            <p14:xfrm>
              <a:off x="4870602" y="4879910"/>
              <a:ext cx="1573560" cy="57240"/>
            </p14:xfrm>
          </p:contentPart>
        </mc:Choice>
        <mc:Fallback xmlns="">
          <p:pic>
            <p:nvPicPr>
              <p:cNvPr id="9" name="Ink 8">
                <a:extLst>
                  <a:ext uri="{FF2B5EF4-FFF2-40B4-BE49-F238E27FC236}">
                    <a16:creationId xmlns:a16="http://schemas.microsoft.com/office/drawing/2014/main" id="{2FF8A96F-B339-8A2D-21E1-A12DED345597}"/>
                  </a:ext>
                </a:extLst>
              </p:cNvPr>
              <p:cNvPicPr/>
              <p:nvPr/>
            </p:nvPicPr>
            <p:blipFill>
              <a:blip r:embed="rId7"/>
              <a:stretch>
                <a:fillRect/>
              </a:stretch>
            </p:blipFill>
            <p:spPr>
              <a:xfrm>
                <a:off x="4864482" y="4873790"/>
                <a:ext cx="1585800" cy="69480"/>
              </a:xfrm>
              <a:prstGeom prst="rect">
                <a:avLst/>
              </a:prstGeom>
            </p:spPr>
          </p:pic>
        </mc:Fallback>
      </mc:AlternateContent>
    </p:spTree>
    <p:extLst>
      <p:ext uri="{BB962C8B-B14F-4D97-AF65-F5344CB8AC3E}">
        <p14:creationId xmlns:p14="http://schemas.microsoft.com/office/powerpoint/2010/main" val="37706496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B07E9-7250-3E68-ADF6-4F1228D3CEDB}"/>
              </a:ext>
            </a:extLst>
          </p:cNvPr>
          <p:cNvSpPr>
            <a:spLocks noGrp="1"/>
          </p:cNvSpPr>
          <p:nvPr>
            <p:ph type="title"/>
          </p:nvPr>
        </p:nvSpPr>
        <p:spPr/>
        <p:txBody>
          <a:bodyPr/>
          <a:lstStyle/>
          <a:p>
            <a:r>
              <a:rPr lang="en-US" dirty="0"/>
              <a:t>Singleton Loading</a:t>
            </a:r>
            <a:endParaRPr lang="en-IN" dirty="0"/>
          </a:p>
        </p:txBody>
      </p:sp>
      <p:pic>
        <p:nvPicPr>
          <p:cNvPr id="4" name="Picture 3">
            <a:extLst>
              <a:ext uri="{FF2B5EF4-FFF2-40B4-BE49-F238E27FC236}">
                <a16:creationId xmlns:a16="http://schemas.microsoft.com/office/drawing/2014/main" id="{151A7514-285D-D0F9-2D21-0258B82ECD1B}"/>
              </a:ext>
            </a:extLst>
          </p:cNvPr>
          <p:cNvPicPr>
            <a:picLocks noChangeAspect="1"/>
          </p:cNvPicPr>
          <p:nvPr/>
        </p:nvPicPr>
        <p:blipFill>
          <a:blip r:embed="rId2"/>
          <a:stretch>
            <a:fillRect/>
          </a:stretch>
        </p:blipFill>
        <p:spPr>
          <a:xfrm>
            <a:off x="1295400" y="1371600"/>
            <a:ext cx="5638800" cy="4953000"/>
          </a:xfrm>
          <a:prstGeom prst="rect">
            <a:avLst/>
          </a:prstGeom>
        </p:spPr>
      </p:pic>
    </p:spTree>
    <p:extLst>
      <p:ext uri="{BB962C8B-B14F-4D97-AF65-F5344CB8AC3E}">
        <p14:creationId xmlns:p14="http://schemas.microsoft.com/office/powerpoint/2010/main" val="236906515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5674-5A90-42BA-8F03-EDE90AFFE1AC}"/>
              </a:ext>
            </a:extLst>
          </p:cNvPr>
          <p:cNvSpPr>
            <a:spLocks noGrp="1"/>
          </p:cNvSpPr>
          <p:nvPr>
            <p:ph type="title"/>
          </p:nvPr>
        </p:nvSpPr>
        <p:spPr/>
        <p:txBody>
          <a:bodyPr/>
          <a:lstStyle/>
          <a:p>
            <a:r>
              <a:rPr lang="en-US" dirty="0"/>
              <a:t>Sub App Execution</a:t>
            </a:r>
            <a:endParaRPr lang="en-IN" dirty="0"/>
          </a:p>
        </p:txBody>
      </p:sp>
      <p:pic>
        <p:nvPicPr>
          <p:cNvPr id="4" name="Picture 3">
            <a:extLst>
              <a:ext uri="{FF2B5EF4-FFF2-40B4-BE49-F238E27FC236}">
                <a16:creationId xmlns:a16="http://schemas.microsoft.com/office/drawing/2014/main" id="{F45F78C9-15A2-EBAB-F075-DB6C907BF007}"/>
              </a:ext>
            </a:extLst>
          </p:cNvPr>
          <p:cNvPicPr>
            <a:picLocks noChangeAspect="1"/>
          </p:cNvPicPr>
          <p:nvPr/>
        </p:nvPicPr>
        <p:blipFill rotWithShape="1">
          <a:blip r:embed="rId2"/>
          <a:srcRect l="1939" r="1394" b="6272"/>
          <a:stretch/>
        </p:blipFill>
        <p:spPr>
          <a:xfrm>
            <a:off x="152400" y="1673291"/>
            <a:ext cx="8839200" cy="4114800"/>
          </a:xfrm>
          <a:prstGeom prst="rect">
            <a:avLst/>
          </a:prstGeom>
        </p:spPr>
      </p:pic>
    </p:spTree>
    <p:extLst>
      <p:ext uri="{BB962C8B-B14F-4D97-AF65-F5344CB8AC3E}">
        <p14:creationId xmlns:p14="http://schemas.microsoft.com/office/powerpoint/2010/main" val="29884819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D27-8605-2E6A-5229-8092D04A5499}"/>
              </a:ext>
            </a:extLst>
          </p:cNvPr>
          <p:cNvSpPr>
            <a:spLocks noGrp="1"/>
          </p:cNvSpPr>
          <p:nvPr>
            <p:ph type="title"/>
          </p:nvPr>
        </p:nvSpPr>
        <p:spPr/>
        <p:txBody>
          <a:bodyPr/>
          <a:lstStyle/>
          <a:p>
            <a:r>
              <a:rPr lang="en-US" dirty="0"/>
              <a:t>Remote Module</a:t>
            </a:r>
            <a:endParaRPr lang="en-IN" dirty="0"/>
          </a:p>
        </p:txBody>
      </p:sp>
      <p:pic>
        <p:nvPicPr>
          <p:cNvPr id="4" name="Picture 3">
            <a:extLst>
              <a:ext uri="{FF2B5EF4-FFF2-40B4-BE49-F238E27FC236}">
                <a16:creationId xmlns:a16="http://schemas.microsoft.com/office/drawing/2014/main" id="{2951A718-4581-0370-2419-B9A2945FFD0B}"/>
              </a:ext>
            </a:extLst>
          </p:cNvPr>
          <p:cNvPicPr>
            <a:picLocks noChangeAspect="1"/>
          </p:cNvPicPr>
          <p:nvPr/>
        </p:nvPicPr>
        <p:blipFill>
          <a:blip r:embed="rId2"/>
          <a:stretch>
            <a:fillRect/>
          </a:stretch>
        </p:blipFill>
        <p:spPr>
          <a:xfrm>
            <a:off x="838200" y="1447800"/>
            <a:ext cx="7162800" cy="5189169"/>
          </a:xfrm>
          <a:prstGeom prst="rect">
            <a:avLst/>
          </a:prstGeom>
        </p:spPr>
      </p:pic>
    </p:spTree>
    <p:extLst>
      <p:ext uri="{BB962C8B-B14F-4D97-AF65-F5344CB8AC3E}">
        <p14:creationId xmlns:p14="http://schemas.microsoft.com/office/powerpoint/2010/main" val="27796076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D27-8605-2E6A-5229-8092D04A5499}"/>
              </a:ext>
            </a:extLst>
          </p:cNvPr>
          <p:cNvSpPr>
            <a:spLocks noGrp="1"/>
          </p:cNvSpPr>
          <p:nvPr>
            <p:ph type="title"/>
          </p:nvPr>
        </p:nvSpPr>
        <p:spPr/>
        <p:txBody>
          <a:bodyPr/>
          <a:lstStyle/>
          <a:p>
            <a:r>
              <a:rPr lang="en-US" dirty="0"/>
              <a:t>Remote Module</a:t>
            </a:r>
            <a:endParaRPr lang="en-IN" dirty="0"/>
          </a:p>
        </p:txBody>
      </p:sp>
      <p:pic>
        <p:nvPicPr>
          <p:cNvPr id="5" name="Picture 4">
            <a:extLst>
              <a:ext uri="{FF2B5EF4-FFF2-40B4-BE49-F238E27FC236}">
                <a16:creationId xmlns:a16="http://schemas.microsoft.com/office/drawing/2014/main" id="{9ED11885-E8D4-0734-F593-B0FA3D2361B2}"/>
              </a:ext>
            </a:extLst>
          </p:cNvPr>
          <p:cNvPicPr>
            <a:picLocks noChangeAspect="1"/>
          </p:cNvPicPr>
          <p:nvPr/>
        </p:nvPicPr>
        <p:blipFill>
          <a:blip r:embed="rId2"/>
          <a:stretch>
            <a:fillRect/>
          </a:stretch>
        </p:blipFill>
        <p:spPr>
          <a:xfrm>
            <a:off x="461034" y="1918508"/>
            <a:ext cx="8301965" cy="3020983"/>
          </a:xfrm>
          <a:prstGeom prst="rect">
            <a:avLst/>
          </a:prstGeom>
        </p:spPr>
      </p:pic>
    </p:spTree>
    <p:extLst>
      <p:ext uri="{BB962C8B-B14F-4D97-AF65-F5344CB8AC3E}">
        <p14:creationId xmlns:p14="http://schemas.microsoft.com/office/powerpoint/2010/main" val="173487271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4B4E-3330-1531-F6E2-156DA3354216}"/>
              </a:ext>
            </a:extLst>
          </p:cNvPr>
          <p:cNvSpPr>
            <a:spLocks noGrp="1"/>
          </p:cNvSpPr>
          <p:nvPr>
            <p:ph type="title"/>
          </p:nvPr>
        </p:nvSpPr>
        <p:spPr/>
        <p:txBody>
          <a:bodyPr/>
          <a:lstStyle/>
          <a:p>
            <a:r>
              <a:rPr lang="en-US" dirty="0"/>
              <a:t>Application Overview</a:t>
            </a:r>
            <a:endParaRPr lang="en-IN" dirty="0"/>
          </a:p>
        </p:txBody>
      </p:sp>
      <p:pic>
        <p:nvPicPr>
          <p:cNvPr id="4" name="Picture 3">
            <a:extLst>
              <a:ext uri="{FF2B5EF4-FFF2-40B4-BE49-F238E27FC236}">
                <a16:creationId xmlns:a16="http://schemas.microsoft.com/office/drawing/2014/main" id="{04179BF8-A19C-91F6-C51A-D7DBCC1D3D89}"/>
              </a:ext>
            </a:extLst>
          </p:cNvPr>
          <p:cNvPicPr>
            <a:picLocks noChangeAspect="1"/>
          </p:cNvPicPr>
          <p:nvPr/>
        </p:nvPicPr>
        <p:blipFill>
          <a:blip r:embed="rId2"/>
          <a:stretch>
            <a:fillRect/>
          </a:stretch>
        </p:blipFill>
        <p:spPr>
          <a:xfrm>
            <a:off x="533400" y="1371600"/>
            <a:ext cx="8077200" cy="5029200"/>
          </a:xfrm>
          <a:prstGeom prst="rect">
            <a:avLst/>
          </a:prstGeom>
        </p:spPr>
      </p:pic>
    </p:spTree>
    <p:extLst>
      <p:ext uri="{BB962C8B-B14F-4D97-AF65-F5344CB8AC3E}">
        <p14:creationId xmlns:p14="http://schemas.microsoft.com/office/powerpoint/2010/main" val="19073633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4B4E-3330-1531-F6E2-156DA3354216}"/>
              </a:ext>
            </a:extLst>
          </p:cNvPr>
          <p:cNvSpPr>
            <a:spLocks noGrp="1"/>
          </p:cNvSpPr>
          <p:nvPr>
            <p:ph type="title"/>
          </p:nvPr>
        </p:nvSpPr>
        <p:spPr/>
        <p:txBody>
          <a:bodyPr/>
          <a:lstStyle/>
          <a:p>
            <a:r>
              <a:rPr lang="en-US" dirty="0"/>
              <a:t>Tech Stack</a:t>
            </a:r>
            <a:endParaRPr lang="en-IN" dirty="0"/>
          </a:p>
        </p:txBody>
      </p:sp>
      <p:pic>
        <p:nvPicPr>
          <p:cNvPr id="5" name="Picture 4">
            <a:extLst>
              <a:ext uri="{FF2B5EF4-FFF2-40B4-BE49-F238E27FC236}">
                <a16:creationId xmlns:a16="http://schemas.microsoft.com/office/drawing/2014/main" id="{867B9A01-DF37-77F7-29D9-221CB9D84D9B}"/>
              </a:ext>
            </a:extLst>
          </p:cNvPr>
          <p:cNvPicPr>
            <a:picLocks noChangeAspect="1"/>
          </p:cNvPicPr>
          <p:nvPr/>
        </p:nvPicPr>
        <p:blipFill>
          <a:blip r:embed="rId2"/>
          <a:stretch>
            <a:fillRect/>
          </a:stretch>
        </p:blipFill>
        <p:spPr>
          <a:xfrm>
            <a:off x="0" y="1600200"/>
            <a:ext cx="9144000" cy="4529667"/>
          </a:xfrm>
          <a:prstGeom prst="rect">
            <a:avLst/>
          </a:prstGeom>
        </p:spPr>
      </p:pic>
    </p:spTree>
    <p:extLst>
      <p:ext uri="{BB962C8B-B14F-4D97-AF65-F5344CB8AC3E}">
        <p14:creationId xmlns:p14="http://schemas.microsoft.com/office/powerpoint/2010/main" val="88909800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4B4E-3330-1531-F6E2-156DA3354216}"/>
              </a:ext>
            </a:extLst>
          </p:cNvPr>
          <p:cNvSpPr>
            <a:spLocks noGrp="1"/>
          </p:cNvSpPr>
          <p:nvPr>
            <p:ph type="title"/>
          </p:nvPr>
        </p:nvSpPr>
        <p:spPr/>
        <p:txBody>
          <a:bodyPr/>
          <a:lstStyle/>
          <a:p>
            <a:r>
              <a:rPr lang="en-US" dirty="0"/>
              <a:t>Tech Stack</a:t>
            </a:r>
            <a:endParaRPr lang="en-IN" dirty="0"/>
          </a:p>
        </p:txBody>
      </p:sp>
      <p:pic>
        <p:nvPicPr>
          <p:cNvPr id="4" name="Picture 3">
            <a:extLst>
              <a:ext uri="{FF2B5EF4-FFF2-40B4-BE49-F238E27FC236}">
                <a16:creationId xmlns:a16="http://schemas.microsoft.com/office/drawing/2014/main" id="{26A06443-71EB-1A6A-B16C-FAD0CD2D863C}"/>
              </a:ext>
            </a:extLst>
          </p:cNvPr>
          <p:cNvPicPr>
            <a:picLocks noChangeAspect="1"/>
          </p:cNvPicPr>
          <p:nvPr/>
        </p:nvPicPr>
        <p:blipFill>
          <a:blip r:embed="rId2"/>
          <a:stretch>
            <a:fillRect/>
          </a:stretch>
        </p:blipFill>
        <p:spPr>
          <a:xfrm>
            <a:off x="0" y="1676400"/>
            <a:ext cx="9144000" cy="4191440"/>
          </a:xfrm>
          <a:prstGeom prst="rect">
            <a:avLst/>
          </a:prstGeom>
        </p:spPr>
      </p:pic>
    </p:spTree>
    <p:extLst>
      <p:ext uri="{BB962C8B-B14F-4D97-AF65-F5344CB8AC3E}">
        <p14:creationId xmlns:p14="http://schemas.microsoft.com/office/powerpoint/2010/main" val="839606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4B4E-3330-1531-F6E2-156DA3354216}"/>
              </a:ext>
            </a:extLst>
          </p:cNvPr>
          <p:cNvSpPr>
            <a:spLocks noGrp="1"/>
          </p:cNvSpPr>
          <p:nvPr>
            <p:ph type="title"/>
          </p:nvPr>
        </p:nvSpPr>
        <p:spPr/>
        <p:txBody>
          <a:bodyPr/>
          <a:lstStyle/>
          <a:p>
            <a:r>
              <a:rPr lang="en-US" dirty="0"/>
              <a:t>Tech Stack</a:t>
            </a:r>
            <a:endParaRPr lang="en-IN" dirty="0"/>
          </a:p>
        </p:txBody>
      </p:sp>
      <p:pic>
        <p:nvPicPr>
          <p:cNvPr id="5" name="Picture 4">
            <a:extLst>
              <a:ext uri="{FF2B5EF4-FFF2-40B4-BE49-F238E27FC236}">
                <a16:creationId xmlns:a16="http://schemas.microsoft.com/office/drawing/2014/main" id="{01CAED2C-9F7F-F04F-8FB4-CBF083523365}"/>
              </a:ext>
            </a:extLst>
          </p:cNvPr>
          <p:cNvPicPr>
            <a:picLocks noChangeAspect="1"/>
          </p:cNvPicPr>
          <p:nvPr/>
        </p:nvPicPr>
        <p:blipFill>
          <a:blip r:embed="rId2"/>
          <a:stretch>
            <a:fillRect/>
          </a:stretch>
        </p:blipFill>
        <p:spPr>
          <a:xfrm>
            <a:off x="15551" y="1371600"/>
            <a:ext cx="9144000" cy="5039408"/>
          </a:xfrm>
          <a:prstGeom prst="rect">
            <a:avLst/>
          </a:prstGeom>
        </p:spPr>
      </p:pic>
    </p:spTree>
    <p:extLst>
      <p:ext uri="{BB962C8B-B14F-4D97-AF65-F5344CB8AC3E}">
        <p14:creationId xmlns:p14="http://schemas.microsoft.com/office/powerpoint/2010/main" val="275492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13" t="17777" r="2687" b="14075"/>
          <a:stretch/>
        </p:blipFill>
        <p:spPr>
          <a:xfrm>
            <a:off x="243592" y="1981200"/>
            <a:ext cx="8686800" cy="3505200"/>
          </a:xfrm>
          <a:prstGeom prst="rect">
            <a:avLst/>
          </a:prstGeom>
        </p:spPr>
      </p:pic>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spTree>
    <p:extLst>
      <p:ext uri="{BB962C8B-B14F-4D97-AF65-F5344CB8AC3E}">
        <p14:creationId xmlns:p14="http://schemas.microsoft.com/office/powerpoint/2010/main" val="12403664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12C7C-9B4F-3B14-ADDB-9B440A39A633}"/>
              </a:ext>
            </a:extLst>
          </p:cNvPr>
          <p:cNvSpPr>
            <a:spLocks noGrp="1"/>
          </p:cNvSpPr>
          <p:nvPr>
            <p:ph sz="quarter" idx="12"/>
          </p:nvPr>
        </p:nvSpPr>
        <p:spPr/>
        <p:txBody>
          <a:bodyPr/>
          <a:lstStyle/>
          <a:p>
            <a:r>
              <a:rPr lang="en-US" dirty="0" err="1"/>
              <a:t>npx</a:t>
            </a:r>
            <a:r>
              <a:rPr lang="en-US" dirty="0"/>
              <a:t> create-react-app customer-app --template typescript</a:t>
            </a:r>
            <a:endParaRPr lang="en-IN" dirty="0"/>
          </a:p>
        </p:txBody>
      </p:sp>
      <p:sp>
        <p:nvSpPr>
          <p:cNvPr id="2" name="Title 1">
            <a:extLst>
              <a:ext uri="{FF2B5EF4-FFF2-40B4-BE49-F238E27FC236}">
                <a16:creationId xmlns:a16="http://schemas.microsoft.com/office/drawing/2014/main" id="{8B4F3BCA-5CDF-DD13-462E-993B1DA82DB5}"/>
              </a:ext>
            </a:extLst>
          </p:cNvPr>
          <p:cNvSpPr>
            <a:spLocks noGrp="1"/>
          </p:cNvSpPr>
          <p:nvPr>
            <p:ph type="title"/>
          </p:nvPr>
        </p:nvSpPr>
        <p:spPr/>
        <p:txBody>
          <a:bodyPr/>
          <a:lstStyle/>
          <a:p>
            <a:r>
              <a:rPr lang="en-IN" dirty="0" err="1"/>
              <a:t>Reactjs</a:t>
            </a:r>
            <a:r>
              <a:rPr lang="en-IN" dirty="0"/>
              <a:t> Typescript</a:t>
            </a:r>
          </a:p>
        </p:txBody>
      </p:sp>
    </p:spTree>
    <p:extLst>
      <p:ext uri="{BB962C8B-B14F-4D97-AF65-F5344CB8AC3E}">
        <p14:creationId xmlns:p14="http://schemas.microsoft.com/office/powerpoint/2010/main" val="107377696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a:t>Reactjs</a:t>
            </a:r>
            <a:endParaRPr lang="en-US" dirty="0"/>
          </a:p>
          <a:p>
            <a:pPr lvl="1"/>
            <a:r>
              <a:rPr lang="en-US" dirty="0"/>
              <a:t>JSX, Props and State</a:t>
            </a:r>
          </a:p>
          <a:p>
            <a:pPr lvl="1"/>
            <a:r>
              <a:rPr lang="en-US" dirty="0"/>
              <a:t>Events</a:t>
            </a:r>
          </a:p>
          <a:p>
            <a:pPr lvl="1"/>
            <a:r>
              <a:rPr lang="en-US" dirty="0"/>
              <a:t>Component Interaction</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pic>
        <p:nvPicPr>
          <p:cNvPr id="5" name="Picture 4">
            <a:extLst>
              <a:ext uri="{FF2B5EF4-FFF2-40B4-BE49-F238E27FC236}">
                <a16:creationId xmlns:a16="http://schemas.microsoft.com/office/drawing/2014/main" id="{36CEED14-29E9-985C-CC36-5C57E9741989}"/>
              </a:ext>
            </a:extLst>
          </p:cNvPr>
          <p:cNvPicPr>
            <a:picLocks noChangeAspect="1"/>
          </p:cNvPicPr>
          <p:nvPr/>
        </p:nvPicPr>
        <p:blipFill>
          <a:blip r:embed="rId2"/>
          <a:stretch>
            <a:fillRect/>
          </a:stretch>
        </p:blipFill>
        <p:spPr>
          <a:xfrm>
            <a:off x="-8335" y="2133600"/>
            <a:ext cx="9144000" cy="3462487"/>
          </a:xfrm>
          <a:prstGeom prst="rect">
            <a:avLst/>
          </a:prstGeom>
        </p:spPr>
      </p:pic>
    </p:spTree>
    <p:extLst>
      <p:ext uri="{BB962C8B-B14F-4D97-AF65-F5344CB8AC3E}">
        <p14:creationId xmlns:p14="http://schemas.microsoft.com/office/powerpoint/2010/main" val="2471743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pic>
        <p:nvPicPr>
          <p:cNvPr id="4" name="Picture 3">
            <a:extLst>
              <a:ext uri="{FF2B5EF4-FFF2-40B4-BE49-F238E27FC236}">
                <a16:creationId xmlns:a16="http://schemas.microsoft.com/office/drawing/2014/main" id="{3CED4DAA-C2B0-69DD-F85A-852A37920D14}"/>
              </a:ext>
            </a:extLst>
          </p:cNvPr>
          <p:cNvPicPr>
            <a:picLocks noChangeAspect="1"/>
          </p:cNvPicPr>
          <p:nvPr/>
        </p:nvPicPr>
        <p:blipFill>
          <a:blip r:embed="rId2"/>
          <a:stretch>
            <a:fillRect/>
          </a:stretch>
        </p:blipFill>
        <p:spPr>
          <a:xfrm>
            <a:off x="0" y="1828800"/>
            <a:ext cx="9144000" cy="3854722"/>
          </a:xfrm>
          <a:prstGeom prst="rect">
            <a:avLst/>
          </a:prstGeom>
        </p:spPr>
      </p:pic>
    </p:spTree>
    <p:extLst>
      <p:ext uri="{BB962C8B-B14F-4D97-AF65-F5344CB8AC3E}">
        <p14:creationId xmlns:p14="http://schemas.microsoft.com/office/powerpoint/2010/main" val="1692633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3B873-D1AA-4A9F-AEEF-E88B26C2F859}"/>
              </a:ext>
            </a:extLst>
          </p:cNvPr>
          <p:cNvPicPr>
            <a:picLocks noChangeAspect="1"/>
          </p:cNvPicPr>
          <p:nvPr/>
        </p:nvPicPr>
        <p:blipFill rotWithShape="1">
          <a:blip r:embed="rId2"/>
          <a:srcRect l="31194" t="45884" r="8332" b="7037"/>
          <a:stretch/>
        </p:blipFill>
        <p:spPr>
          <a:xfrm>
            <a:off x="461034" y="2057400"/>
            <a:ext cx="7917501" cy="3467100"/>
          </a:xfrm>
          <a:prstGeom prst="rect">
            <a:avLst/>
          </a:prstGeom>
        </p:spPr>
      </p:pic>
      <p:sp>
        <p:nvSpPr>
          <p:cNvPr id="3" name="Title 2">
            <a:extLst>
              <a:ext uri="{FF2B5EF4-FFF2-40B4-BE49-F238E27FC236}">
                <a16:creationId xmlns:a16="http://schemas.microsoft.com/office/drawing/2014/main" id="{F42E58B2-EFF5-74FC-DE46-41E2DDF0A9BB}"/>
              </a:ext>
            </a:extLst>
          </p:cNvPr>
          <p:cNvSpPr>
            <a:spLocks noGrp="1"/>
          </p:cNvSpPr>
          <p:nvPr>
            <p:ph type="title"/>
          </p:nvPr>
        </p:nvSpPr>
        <p:spPr/>
        <p:txBody>
          <a:bodyPr/>
          <a:lstStyle/>
          <a:p>
            <a:r>
              <a:rPr lang="en-IN" dirty="0"/>
              <a:t>Redux vs Flux</a:t>
            </a:r>
          </a:p>
        </p:txBody>
      </p:sp>
    </p:spTree>
    <p:extLst>
      <p:ext uri="{BB962C8B-B14F-4D97-AF65-F5344CB8AC3E}">
        <p14:creationId xmlns:p14="http://schemas.microsoft.com/office/powerpoint/2010/main" val="4182192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3E369-F0C7-433E-9CE6-C2B3428D26BF}"/>
              </a:ext>
            </a:extLst>
          </p:cNvPr>
          <p:cNvPicPr>
            <a:picLocks noChangeAspect="1"/>
          </p:cNvPicPr>
          <p:nvPr/>
        </p:nvPicPr>
        <p:blipFill rotWithShape="1">
          <a:blip r:embed="rId2"/>
          <a:srcRect l="32499" t="23333" r="10001" b="11482"/>
          <a:stretch/>
        </p:blipFill>
        <p:spPr>
          <a:xfrm>
            <a:off x="509154" y="1371600"/>
            <a:ext cx="8125691" cy="5181600"/>
          </a:xfrm>
          <a:prstGeom prst="rect">
            <a:avLst/>
          </a:prstGeom>
        </p:spPr>
      </p:pic>
      <p:sp>
        <p:nvSpPr>
          <p:cNvPr id="2" name="Title 1">
            <a:extLst>
              <a:ext uri="{FF2B5EF4-FFF2-40B4-BE49-F238E27FC236}">
                <a16:creationId xmlns:a16="http://schemas.microsoft.com/office/drawing/2014/main" id="{9C90D889-8217-4292-8DFF-787B7AFA0849}"/>
              </a:ext>
            </a:extLst>
          </p:cNvPr>
          <p:cNvSpPr>
            <a:spLocks noGrp="1"/>
          </p:cNvSpPr>
          <p:nvPr>
            <p:ph type="title"/>
          </p:nvPr>
        </p:nvSpPr>
        <p:spPr/>
        <p:txBody>
          <a:bodyPr/>
          <a:lstStyle/>
          <a:p>
            <a:r>
              <a:rPr lang="en-IN" dirty="0"/>
              <a:t>Redux vs Flux</a:t>
            </a:r>
          </a:p>
        </p:txBody>
      </p:sp>
    </p:spTree>
    <p:extLst>
      <p:ext uri="{BB962C8B-B14F-4D97-AF65-F5344CB8AC3E}">
        <p14:creationId xmlns:p14="http://schemas.microsoft.com/office/powerpoint/2010/main" val="3657498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8333" t="22312" r="1667" b="16999"/>
          <a:stretch/>
        </p:blipFill>
        <p:spPr>
          <a:xfrm>
            <a:off x="468811" y="1752600"/>
            <a:ext cx="8291945" cy="4343400"/>
          </a:xfrm>
          <a:prstGeom prst="rect">
            <a:avLst/>
          </a:prstGeom>
        </p:spPr>
      </p:pic>
      <p:sp>
        <p:nvSpPr>
          <p:cNvPr id="2" name="Title 1">
            <a:extLst>
              <a:ext uri="{FF2B5EF4-FFF2-40B4-BE49-F238E27FC236}">
                <a16:creationId xmlns:a16="http://schemas.microsoft.com/office/drawing/2014/main" id="{0031E381-C824-F013-82F1-471929EC60F2}"/>
              </a:ext>
            </a:extLst>
          </p:cNvPr>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976125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43" t="16297" r="5224" b="3704"/>
          <a:stretch/>
        </p:blipFill>
        <p:spPr>
          <a:xfrm>
            <a:off x="381000" y="1904999"/>
            <a:ext cx="8382000" cy="4203431"/>
          </a:xfrm>
          <a:prstGeom prst="rect">
            <a:avLst/>
          </a:prstGeom>
        </p:spPr>
      </p:pic>
      <p:sp>
        <p:nvSpPr>
          <p:cNvPr id="3" name="Title 2">
            <a:extLst>
              <a:ext uri="{FF2B5EF4-FFF2-40B4-BE49-F238E27FC236}">
                <a16:creationId xmlns:a16="http://schemas.microsoft.com/office/drawing/2014/main" id="{05CECD68-9229-59FD-9A39-E2E1ED938902}"/>
              </a:ext>
            </a:extLst>
          </p:cNvPr>
          <p:cNvSpPr>
            <a:spLocks noGrp="1"/>
          </p:cNvSpPr>
          <p:nvPr>
            <p:ph type="title"/>
          </p:nvPr>
        </p:nvSpPr>
        <p:spPr/>
        <p:txBody>
          <a:bodyPr/>
          <a:lstStyle/>
          <a:p>
            <a:r>
              <a:rPr lang="en-IN" dirty="0"/>
              <a:t>Two Kinds of Applications</a:t>
            </a:r>
          </a:p>
        </p:txBody>
      </p:sp>
    </p:spTree>
    <p:extLst>
      <p:ext uri="{BB962C8B-B14F-4D97-AF65-F5344CB8AC3E}">
        <p14:creationId xmlns:p14="http://schemas.microsoft.com/office/powerpoint/2010/main" val="295472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1266" name="Picture 2" descr="React-Features - ReactJS Tutorial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l="25376" r="26652"/>
          <a:stretch/>
        </p:blipFill>
        <p:spPr bwMode="auto">
          <a:xfrm>
            <a:off x="1447800" y="1447800"/>
            <a:ext cx="54864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1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71453-45CD-0F78-451A-95490B9E80D9}"/>
              </a:ext>
            </a:extLst>
          </p:cNvPr>
          <p:cNvSpPr>
            <a:spLocks noGrp="1"/>
          </p:cNvSpPr>
          <p:nvPr>
            <p:ph type="title"/>
          </p:nvPr>
        </p:nvSpPr>
        <p:spPr/>
        <p:txBody>
          <a:bodyPr/>
          <a:lstStyle/>
          <a:p>
            <a:r>
              <a:rPr lang="en-IN" dirty="0"/>
              <a:t>What is React</a:t>
            </a:r>
          </a:p>
        </p:txBody>
      </p:sp>
      <p:pic>
        <p:nvPicPr>
          <p:cNvPr id="6" name="Picture 5">
            <a:extLst>
              <a:ext uri="{FF2B5EF4-FFF2-40B4-BE49-F238E27FC236}">
                <a16:creationId xmlns:a16="http://schemas.microsoft.com/office/drawing/2014/main" id="{B07A946E-B61B-AB59-47A4-23BE46E3C8A3}"/>
              </a:ext>
            </a:extLst>
          </p:cNvPr>
          <p:cNvPicPr>
            <a:picLocks noChangeAspect="1"/>
          </p:cNvPicPr>
          <p:nvPr/>
        </p:nvPicPr>
        <p:blipFill>
          <a:blip r:embed="rId2"/>
          <a:stretch>
            <a:fillRect/>
          </a:stretch>
        </p:blipFill>
        <p:spPr>
          <a:xfrm>
            <a:off x="261045" y="1905000"/>
            <a:ext cx="8605240" cy="4263758"/>
          </a:xfrm>
          <a:prstGeom prst="rect">
            <a:avLst/>
          </a:prstGeom>
        </p:spPr>
      </p:pic>
    </p:spTree>
    <p:extLst>
      <p:ext uri="{BB962C8B-B14F-4D97-AF65-F5344CB8AC3E}">
        <p14:creationId xmlns:p14="http://schemas.microsoft.com/office/powerpoint/2010/main" val="44107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026" name="Picture 2" descr="React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752600"/>
            <a:ext cx="4800600" cy="44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72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br>
              <a:rPr lang="en-IN" b="0" dirty="0"/>
            </a:br>
            <a:endParaRPr lang="en-IN" dirty="0"/>
          </a:p>
        </p:txBody>
      </p:sp>
      <p:pic>
        <p:nvPicPr>
          <p:cNvPr id="6146" name="Picture 2" descr="jsx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2286000"/>
            <a:ext cx="775945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5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2971800"/>
            <a:ext cx="8228013" cy="670326"/>
          </a:xfrm>
        </p:spPr>
        <p:txBody>
          <a:bodyPr/>
          <a:lstStyle/>
          <a:p>
            <a:pPr algn="ctr"/>
            <a:r>
              <a:rPr lang="en-IN" dirty="0">
                <a:hlinkClick r:id="rId2" action="ppaction://hlinkfile"/>
              </a:rPr>
              <a:t>React Versions</a:t>
            </a:r>
          </a:p>
        </p:txBody>
      </p:sp>
    </p:spTree>
    <p:extLst>
      <p:ext uri="{BB962C8B-B14F-4D97-AF65-F5344CB8AC3E}">
        <p14:creationId xmlns:p14="http://schemas.microsoft.com/office/powerpoint/2010/main" val="3798621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65" t="18889" r="5834"/>
          <a:stretch/>
        </p:blipFill>
        <p:spPr>
          <a:xfrm>
            <a:off x="325378" y="1600200"/>
            <a:ext cx="8493243" cy="4618616"/>
          </a:xfrm>
          <a:prstGeom prst="rect">
            <a:avLst/>
          </a:prstGeom>
        </p:spPr>
      </p:pic>
      <p:sp>
        <p:nvSpPr>
          <p:cNvPr id="2" name="Title 1">
            <a:extLst>
              <a:ext uri="{FF2B5EF4-FFF2-40B4-BE49-F238E27FC236}">
                <a16:creationId xmlns:a16="http://schemas.microsoft.com/office/drawing/2014/main" id="{DC11977F-CDEA-1013-A864-A36335AB3D09}"/>
              </a:ext>
            </a:extLst>
          </p:cNvPr>
          <p:cNvSpPr>
            <a:spLocks noGrp="1"/>
          </p:cNvSpPr>
          <p:nvPr>
            <p:ph type="title"/>
          </p:nvPr>
        </p:nvSpPr>
        <p:spPr/>
        <p:txBody>
          <a:bodyPr/>
          <a:lstStyle/>
          <a:p>
            <a:r>
              <a:rPr lang="en-IN" dirty="0"/>
              <a:t>Using a Build Workflow</a:t>
            </a:r>
          </a:p>
        </p:txBody>
      </p:sp>
    </p:spTree>
    <p:extLst>
      <p:ext uri="{BB962C8B-B14F-4D97-AF65-F5344CB8AC3E}">
        <p14:creationId xmlns:p14="http://schemas.microsoft.com/office/powerpoint/2010/main" val="3748145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React Environment Setup</a:t>
            </a:r>
            <a:br>
              <a:rPr lang="en-IN" b="0" dirty="0"/>
            </a:br>
            <a:endParaRPr lang="en-IN" dirty="0"/>
          </a:p>
        </p:txBody>
      </p:sp>
      <p:sp>
        <p:nvSpPr>
          <p:cNvPr id="3" name="Content Placeholder 2"/>
          <p:cNvSpPr>
            <a:spLocks noGrp="1"/>
          </p:cNvSpPr>
          <p:nvPr>
            <p:ph sz="quarter" idx="12"/>
          </p:nvPr>
        </p:nvSpPr>
        <p:spPr/>
        <p:txBody>
          <a:bodyPr/>
          <a:lstStyle/>
          <a:p>
            <a:r>
              <a:rPr lang="en-US" dirty="0"/>
              <a:t>Pre-requisite for </a:t>
            </a:r>
            <a:r>
              <a:rPr lang="en-US" dirty="0" err="1"/>
              <a:t>ReactJS</a:t>
            </a:r>
            <a:endParaRPr lang="en-US" dirty="0"/>
          </a:p>
          <a:p>
            <a:pPr lvl="1"/>
            <a:r>
              <a:rPr lang="en-US" dirty="0"/>
              <a:t>NodeJS and NPM</a:t>
            </a:r>
          </a:p>
          <a:p>
            <a:pPr lvl="1"/>
            <a:r>
              <a:rPr lang="en-US" dirty="0"/>
              <a:t>React and React DOM</a:t>
            </a:r>
          </a:p>
          <a:p>
            <a:pPr lvl="1"/>
            <a:r>
              <a:rPr lang="en-US" dirty="0" err="1"/>
              <a:t>Webpack</a:t>
            </a:r>
            <a:endParaRPr lang="en-US" dirty="0"/>
          </a:p>
          <a:p>
            <a:pPr lvl="1"/>
            <a:r>
              <a:rPr lang="en-US" dirty="0"/>
              <a:t>Babel</a:t>
            </a:r>
          </a:p>
          <a:p>
            <a:r>
              <a:rPr lang="en-US" dirty="0"/>
              <a:t>Ways to install </a:t>
            </a:r>
            <a:r>
              <a:rPr lang="en-US" dirty="0" err="1"/>
              <a:t>ReactJS</a:t>
            </a:r>
            <a:endParaRPr lang="en-US" dirty="0"/>
          </a:p>
          <a:p>
            <a:pPr lvl="1"/>
            <a:r>
              <a:rPr lang="en-US" dirty="0"/>
              <a:t>There are two ways to set up an environment for successful </a:t>
            </a:r>
            <a:r>
              <a:rPr lang="en-US" dirty="0" err="1"/>
              <a:t>ReactJS</a:t>
            </a:r>
            <a:r>
              <a:rPr lang="en-US" dirty="0"/>
              <a:t> application. They are given below.</a:t>
            </a:r>
          </a:p>
          <a:p>
            <a:pPr lvl="1"/>
            <a:r>
              <a:rPr lang="en-US" dirty="0"/>
              <a:t>Using the npm command</a:t>
            </a:r>
          </a:p>
          <a:p>
            <a:pPr lvl="1"/>
            <a:r>
              <a:rPr lang="en-US" dirty="0"/>
              <a:t>Using the create-react-app command</a:t>
            </a:r>
          </a:p>
          <a:p>
            <a:endParaRPr lang="en-US" dirty="0"/>
          </a:p>
          <a:p>
            <a:endParaRPr lang="en-IN" dirty="0"/>
          </a:p>
        </p:txBody>
      </p:sp>
    </p:spTree>
    <p:extLst>
      <p:ext uri="{BB962C8B-B14F-4D97-AF65-F5344CB8AC3E}">
        <p14:creationId xmlns:p14="http://schemas.microsoft.com/office/powerpoint/2010/main" val="2039372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fontScale="70000" lnSpcReduction="20000"/>
          </a:bodyPr>
          <a:lstStyle/>
          <a:p>
            <a:r>
              <a:rPr lang="en-US" dirty="0"/>
              <a:t>Starting a new React project is very complicated, with so many build tools. </a:t>
            </a:r>
          </a:p>
          <a:p>
            <a:r>
              <a:rPr lang="en-US" dirty="0"/>
              <a:t>It uses many dependencies, configuration files, and other requirements such as Babel, </a:t>
            </a:r>
            <a:r>
              <a:rPr lang="en-US" dirty="0" err="1"/>
              <a:t>Webpack</a:t>
            </a:r>
            <a:r>
              <a:rPr lang="en-US" dirty="0"/>
              <a:t>, </a:t>
            </a:r>
            <a:r>
              <a:rPr lang="en-US" dirty="0" err="1"/>
              <a:t>ESLint</a:t>
            </a:r>
            <a:r>
              <a:rPr lang="en-US" dirty="0"/>
              <a:t> before writing a single line of React code. </a:t>
            </a:r>
          </a:p>
          <a:p>
            <a:r>
              <a:rPr lang="en-US" dirty="0"/>
              <a:t>Create React App CLI tool removes all that complexities and makes React app simple. </a:t>
            </a:r>
          </a:p>
          <a:p>
            <a:r>
              <a:rPr lang="en-US" dirty="0"/>
              <a:t>For this, you need to install the package using NPM, and then run a few simple commands to get a new React project.</a:t>
            </a:r>
          </a:p>
          <a:p>
            <a:r>
              <a:rPr lang="en-US" dirty="0"/>
              <a:t>The create-react-app is an excellent tool for beginners, which allows you to create and run React project very quickly. </a:t>
            </a:r>
          </a:p>
          <a:p>
            <a:r>
              <a:rPr lang="en-US" dirty="0"/>
              <a:t>It does not take any configuration manually. </a:t>
            </a:r>
          </a:p>
          <a:p>
            <a:r>
              <a:rPr lang="en-US" dirty="0"/>
              <a:t>This tool is wrapping all of the required dependencies like Webpack, </a:t>
            </a:r>
          </a:p>
          <a:p>
            <a:r>
              <a:rPr lang="en-US" dirty="0"/>
              <a:t>Babel for React project itself and then you need to focus on writing React code only. </a:t>
            </a:r>
          </a:p>
          <a:p>
            <a:r>
              <a:rPr lang="en-US" dirty="0"/>
              <a:t>This tool sets up the development environment, provides an excellent developer experience, and optimizes the app for production.</a:t>
            </a:r>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585890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92500" lnSpcReduction="20000"/>
          </a:bodyPr>
          <a:lstStyle/>
          <a:p>
            <a:r>
              <a:rPr lang="en-US" dirty="0"/>
              <a:t>The Create React App is maintained by </a:t>
            </a:r>
            <a:r>
              <a:rPr lang="en-US" b="1" dirty="0"/>
              <a:t>Facebook</a:t>
            </a:r>
            <a:r>
              <a:rPr lang="en-US" dirty="0"/>
              <a:t> and can works on any </a:t>
            </a:r>
            <a:r>
              <a:rPr lang="en-US" b="1" dirty="0"/>
              <a:t>platform</a:t>
            </a:r>
            <a:r>
              <a:rPr lang="en-US" dirty="0"/>
              <a:t>, for example, </a:t>
            </a:r>
            <a:r>
              <a:rPr lang="en-US" dirty="0" err="1"/>
              <a:t>macOS</a:t>
            </a:r>
            <a:r>
              <a:rPr lang="en-US" dirty="0"/>
              <a:t>, Windows, Linux, etc. </a:t>
            </a:r>
          </a:p>
          <a:p>
            <a:r>
              <a:rPr lang="en-US" dirty="0"/>
              <a:t>To create a React Project using create-react-app, you need to have installed the following things in your system.</a:t>
            </a:r>
          </a:p>
          <a:p>
            <a:r>
              <a:rPr lang="en-US" dirty="0"/>
              <a:t>Node version &gt;= 8.10</a:t>
            </a:r>
          </a:p>
          <a:p>
            <a:r>
              <a:rPr lang="en-US" dirty="0"/>
              <a:t>NPM version &gt;= 5.6</a:t>
            </a:r>
          </a:p>
          <a:p>
            <a:r>
              <a:rPr lang="en-US" dirty="0"/>
              <a:t>Let us check the current version of Node and NPM in the system.</a:t>
            </a:r>
          </a:p>
          <a:p>
            <a:r>
              <a:rPr lang="en-US" dirty="0"/>
              <a:t>Run the following command to check the Node version in the command prompt.</a:t>
            </a:r>
          </a:p>
          <a:p>
            <a:r>
              <a:rPr lang="en-US" dirty="0"/>
              <a:t>$ node -v </a:t>
            </a:r>
          </a:p>
          <a:p>
            <a:r>
              <a:rPr lang="en-IN" dirty="0"/>
              <a:t> </a:t>
            </a:r>
            <a:r>
              <a:rPr lang="en-IN" dirty="0" err="1"/>
              <a:t>npm</a:t>
            </a:r>
            <a:r>
              <a:rPr lang="en-IN" dirty="0"/>
              <a:t> -v  </a:t>
            </a:r>
          </a:p>
        </p:txBody>
      </p:sp>
      <p:sp>
        <p:nvSpPr>
          <p:cNvPr id="3" name="Title 2"/>
          <p:cNvSpPr>
            <a:spLocks noGrp="1"/>
          </p:cNvSpPr>
          <p:nvPr>
            <p:ph type="title"/>
          </p:nvPr>
        </p:nvSpPr>
        <p:spPr/>
        <p:txBody>
          <a:bodyPr/>
          <a:lstStyle/>
          <a:p>
            <a:r>
              <a:rPr lang="en-IN" b="0" dirty="0"/>
              <a:t>Requirements</a:t>
            </a:r>
            <a:br>
              <a:rPr lang="en-IN" b="0" dirty="0"/>
            </a:br>
            <a:endParaRPr lang="en-IN" dirty="0"/>
          </a:p>
        </p:txBody>
      </p:sp>
    </p:spTree>
    <p:extLst>
      <p:ext uri="{BB962C8B-B14F-4D97-AF65-F5344CB8AC3E}">
        <p14:creationId xmlns:p14="http://schemas.microsoft.com/office/powerpoint/2010/main" val="215835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3226DB-DBD6-2744-89EF-7222B0041B06}"/>
              </a:ext>
            </a:extLst>
          </p:cNvPr>
          <p:cNvSpPr>
            <a:spLocks noGrp="1"/>
          </p:cNvSpPr>
          <p:nvPr>
            <p:ph type="title"/>
          </p:nvPr>
        </p:nvSpPr>
        <p:spPr/>
        <p:txBody>
          <a:bodyPr/>
          <a:lstStyle/>
          <a:p>
            <a:r>
              <a:rPr lang="en-IN" dirty="0"/>
              <a:t>Nodejs Installation</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26C801E-DFDE-B693-7829-89C7C14E5D61}"/>
                  </a:ext>
                </a:extLst>
              </p14:cNvPr>
              <p14:cNvContentPartPr/>
              <p14:nvPr/>
            </p14:nvContentPartPr>
            <p14:xfrm>
              <a:off x="2603241" y="2649710"/>
              <a:ext cx="360" cy="360"/>
            </p14:xfrm>
          </p:contentPart>
        </mc:Choice>
        <mc:Fallback xmlns="">
          <p:pic>
            <p:nvPicPr>
              <p:cNvPr id="7" name="Ink 6">
                <a:extLst>
                  <a:ext uri="{FF2B5EF4-FFF2-40B4-BE49-F238E27FC236}">
                    <a16:creationId xmlns:a16="http://schemas.microsoft.com/office/drawing/2014/main" id="{226C801E-DFDE-B693-7829-89C7C14E5D61}"/>
                  </a:ext>
                </a:extLst>
              </p:cNvPr>
              <p:cNvPicPr/>
              <p:nvPr/>
            </p:nvPicPr>
            <p:blipFill>
              <a:blip r:embed="rId3"/>
              <a:stretch>
                <a:fillRect/>
              </a:stretch>
            </p:blipFill>
            <p:spPr>
              <a:xfrm>
                <a:off x="2597121" y="2643590"/>
                <a:ext cx="12600" cy="12600"/>
              </a:xfrm>
              <a:prstGeom prst="rect">
                <a:avLst/>
              </a:prstGeom>
            </p:spPr>
          </p:pic>
        </mc:Fallback>
      </mc:AlternateContent>
      <p:pic>
        <p:nvPicPr>
          <p:cNvPr id="9" name="Picture 8">
            <a:extLst>
              <a:ext uri="{FF2B5EF4-FFF2-40B4-BE49-F238E27FC236}">
                <a16:creationId xmlns:a16="http://schemas.microsoft.com/office/drawing/2014/main" id="{CF6DB6BB-A2B5-DBC7-D9D9-19DCB425C243}"/>
              </a:ext>
            </a:extLst>
          </p:cNvPr>
          <p:cNvPicPr>
            <a:picLocks noChangeAspect="1"/>
          </p:cNvPicPr>
          <p:nvPr/>
        </p:nvPicPr>
        <p:blipFill>
          <a:blip r:embed="rId4"/>
          <a:stretch>
            <a:fillRect/>
          </a:stretch>
        </p:blipFill>
        <p:spPr>
          <a:xfrm>
            <a:off x="0" y="1447800"/>
            <a:ext cx="9144000" cy="4903079"/>
          </a:xfrm>
          <a:prstGeom prst="rect">
            <a:avLst/>
          </a:prstGeom>
        </p:spPr>
      </p:pic>
    </p:spTree>
    <p:extLst>
      <p:ext uri="{BB962C8B-B14F-4D97-AF65-F5344CB8AC3E}">
        <p14:creationId xmlns:p14="http://schemas.microsoft.com/office/powerpoint/2010/main" val="3535556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r>
              <a:rPr lang="en-IN" dirty="0" err="1"/>
              <a:t>npmrc</a:t>
            </a:r>
            <a:r>
              <a:rPr lang="en-IN" dirty="0"/>
              <a:t> settings</a:t>
            </a:r>
          </a:p>
        </p:txBody>
      </p:sp>
      <p:sp>
        <p:nvSpPr>
          <p:cNvPr id="3" name="Content Placeholder 2"/>
          <p:cNvSpPr>
            <a:spLocks noGrp="1"/>
          </p:cNvSpPr>
          <p:nvPr>
            <p:ph sz="quarter" idx="12"/>
          </p:nvPr>
        </p:nvSpPr>
        <p:spPr/>
        <p:txBody>
          <a:bodyPr>
            <a:normAutofit fontScale="92500" lnSpcReduction="20000"/>
          </a:bodyPr>
          <a:lstStyle/>
          <a:p>
            <a:r>
              <a:rPr lang="en-IN" dirty="0"/>
              <a:t>npm </a:t>
            </a:r>
            <a:r>
              <a:rPr lang="en-IN" dirty="0" err="1"/>
              <a:t>config</a:t>
            </a:r>
            <a:r>
              <a:rPr lang="en-IN" dirty="0"/>
              <a:t> set strict-</a:t>
            </a:r>
            <a:r>
              <a:rPr lang="en-IN" dirty="0" err="1"/>
              <a:t>ssl</a:t>
            </a:r>
            <a:r>
              <a:rPr lang="en-IN" dirty="0"/>
              <a:t>=false</a:t>
            </a:r>
            <a:endParaRPr lang="en-US" dirty="0"/>
          </a:p>
          <a:p>
            <a:r>
              <a:rPr lang="en-US" dirty="0"/>
              <a:t>npm config set proxy http://username:password@proxyname:port</a:t>
            </a:r>
          </a:p>
          <a:p>
            <a:r>
              <a:rPr lang="en-US" dirty="0"/>
              <a:t>npm config set https-proxy http://username:password@proxyname:port</a:t>
            </a:r>
          </a:p>
          <a:p>
            <a:r>
              <a:rPr lang="en-US" dirty="0"/>
              <a:t>npm config set registry </a:t>
            </a:r>
            <a:r>
              <a:rPr lang="en-US" dirty="0">
                <a:hlinkClick r:id="rId2"/>
              </a:rPr>
              <a:t>http://registry.npmjs.org/</a:t>
            </a:r>
            <a:endParaRPr lang="en-US" dirty="0"/>
          </a:p>
          <a:p>
            <a:r>
              <a:rPr lang="en-US" dirty="0"/>
              <a:t>Or</a:t>
            </a:r>
          </a:p>
          <a:p>
            <a:r>
              <a:rPr lang="en-IN" dirty="0"/>
              <a:t>Npm </a:t>
            </a:r>
            <a:r>
              <a:rPr lang="en-IN" dirty="0" err="1"/>
              <a:t>config</a:t>
            </a:r>
            <a:r>
              <a:rPr lang="en-IN" dirty="0"/>
              <a:t> edit</a:t>
            </a:r>
          </a:p>
          <a:p>
            <a:r>
              <a:rPr lang="en-US" dirty="0"/>
              <a:t>proxy = http://username:password@proxyname:port</a:t>
            </a:r>
          </a:p>
          <a:p>
            <a:r>
              <a:rPr lang="en-US" dirty="0"/>
              <a:t>https-proxy = http://username:password@proxyname:port</a:t>
            </a:r>
          </a:p>
          <a:p>
            <a:r>
              <a:rPr lang="en-US" dirty="0"/>
              <a:t>Registry= </a:t>
            </a:r>
            <a:r>
              <a:rPr lang="en-US" dirty="0">
                <a:hlinkClick r:id="rId2"/>
              </a:rPr>
              <a:t>http://registry.npmjs.org/</a:t>
            </a:r>
            <a:endParaRPr lang="en-US" dirty="0"/>
          </a:p>
          <a:p>
            <a:endParaRPr lang="en-US" dirty="0"/>
          </a:p>
          <a:p>
            <a:endParaRPr lang="en-IN" dirty="0"/>
          </a:p>
        </p:txBody>
      </p:sp>
    </p:spTree>
    <p:extLst>
      <p:ext uri="{BB962C8B-B14F-4D97-AF65-F5344CB8AC3E}">
        <p14:creationId xmlns:p14="http://schemas.microsoft.com/office/powerpoint/2010/main" val="15171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fontScale="92500" lnSpcReduction="10000"/>
          </a:bodyPr>
          <a:lstStyle/>
          <a:p>
            <a:r>
              <a:rPr lang="en-US" dirty="0"/>
              <a:t>There were two major shortcomings to npm. </a:t>
            </a:r>
          </a:p>
          <a:p>
            <a:r>
              <a:rPr lang="en-US" dirty="0"/>
              <a:t>First of all, npm didn't use a </a:t>
            </a:r>
            <a:r>
              <a:rPr lang="en-US" dirty="0" err="1"/>
              <a:t>lockfile</a:t>
            </a:r>
            <a:r>
              <a:rPr lang="en-US" dirty="0"/>
              <a:t>.</a:t>
            </a:r>
          </a:p>
          <a:p>
            <a:r>
              <a:rPr lang="en-US" dirty="0"/>
              <a:t>A </a:t>
            </a:r>
            <a:r>
              <a:rPr lang="en-US" dirty="0" err="1"/>
              <a:t>lockfile</a:t>
            </a:r>
            <a:r>
              <a:rPr lang="en-US" dirty="0"/>
              <a:t> contains all the information about the exact version of each dependency.</a:t>
            </a:r>
          </a:p>
          <a:p>
            <a:r>
              <a:rPr lang="en-US" dirty="0"/>
              <a:t>Considering packages add new versions all the time, there's a big risk your code can break if it's not compatible with the latest versions of certain dependencies. </a:t>
            </a:r>
          </a:p>
          <a:p>
            <a:r>
              <a:rPr lang="en-US" dirty="0"/>
              <a:t>That's why it's important to lock dependencies to a single version. This couldn't be done with npm 5 or below.</a:t>
            </a:r>
          </a:p>
          <a:p>
            <a:r>
              <a:rPr lang="en-US" dirty="0"/>
              <a:t>Yarn solved this problem by generating a </a:t>
            </a:r>
            <a:r>
              <a:rPr lang="en-US" dirty="0" err="1"/>
              <a:t>yarn.lock</a:t>
            </a:r>
            <a:r>
              <a:rPr lang="en-US" dirty="0"/>
              <a:t> file that stores exactly which version of which dependency was installed.</a:t>
            </a:r>
            <a:endParaRPr lang="en-IN" dirty="0"/>
          </a:p>
        </p:txBody>
      </p:sp>
    </p:spTree>
    <p:extLst>
      <p:ext uri="{BB962C8B-B14F-4D97-AF65-F5344CB8AC3E}">
        <p14:creationId xmlns:p14="http://schemas.microsoft.com/office/powerpoint/2010/main" val="159117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16" t="32902" r="15508" b="29091"/>
          <a:stretch/>
        </p:blipFill>
        <p:spPr>
          <a:xfrm>
            <a:off x="976035" y="1331367"/>
            <a:ext cx="6096000" cy="1698238"/>
          </a:xfrm>
          <a:prstGeom prst="rect">
            <a:avLst/>
          </a:prstGeom>
        </p:spPr>
      </p:pic>
      <p:pic>
        <p:nvPicPr>
          <p:cNvPr id="3" name="Picture 2"/>
          <p:cNvPicPr>
            <a:picLocks noChangeAspect="1"/>
          </p:cNvPicPr>
          <p:nvPr/>
        </p:nvPicPr>
        <p:blipFill rotWithShape="1">
          <a:blip r:embed="rId3"/>
          <a:srcRect t="20371" b="15926"/>
          <a:stretch/>
        </p:blipFill>
        <p:spPr>
          <a:xfrm>
            <a:off x="1614765" y="3029605"/>
            <a:ext cx="6553200" cy="2348230"/>
          </a:xfrm>
          <a:prstGeom prst="rect">
            <a:avLst/>
          </a:prstGeom>
        </p:spPr>
      </p:pic>
      <p:sp>
        <p:nvSpPr>
          <p:cNvPr id="4" name="Title 3">
            <a:extLst>
              <a:ext uri="{FF2B5EF4-FFF2-40B4-BE49-F238E27FC236}">
                <a16:creationId xmlns:a16="http://schemas.microsoft.com/office/drawing/2014/main" id="{18371453-45CD-0F78-451A-95490B9E80D9}"/>
              </a:ext>
            </a:extLst>
          </p:cNvPr>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1757122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a:bodyPr>
          <a:lstStyle/>
          <a:p>
            <a:r>
              <a:rPr lang="en-US" dirty="0"/>
              <a:t>The second major shortcoming of npm was that it was non-deterministic. </a:t>
            </a:r>
          </a:p>
          <a:p>
            <a:r>
              <a:rPr lang="en-US" dirty="0"/>
              <a:t>Your </a:t>
            </a:r>
            <a:r>
              <a:rPr lang="en-US" dirty="0" err="1"/>
              <a:t>node_modules</a:t>
            </a:r>
            <a:r>
              <a:rPr lang="en-US" dirty="0"/>
              <a:t> folder is likely to differ from the </a:t>
            </a:r>
            <a:r>
              <a:rPr lang="en-US" dirty="0" err="1"/>
              <a:t>node_modules</a:t>
            </a:r>
            <a:r>
              <a:rPr lang="en-US" dirty="0"/>
              <a:t> folder of your colleague, or even of the different testing and production servers.</a:t>
            </a:r>
          </a:p>
          <a:p>
            <a:r>
              <a:rPr lang="en-US" dirty="0"/>
              <a:t>Yarn is a deterministic package manager, which means that all computers with a given </a:t>
            </a:r>
            <a:r>
              <a:rPr lang="en-US" dirty="0" err="1"/>
              <a:t>package.json</a:t>
            </a:r>
            <a:r>
              <a:rPr lang="en-US" dirty="0"/>
              <a:t> file will have the exact same dependencies installed in their </a:t>
            </a:r>
            <a:r>
              <a:rPr lang="en-US" dirty="0" err="1"/>
              <a:t>node_modules</a:t>
            </a:r>
            <a:r>
              <a:rPr lang="en-US" dirty="0"/>
              <a:t> folder. </a:t>
            </a:r>
          </a:p>
          <a:p>
            <a:r>
              <a:rPr lang="en-US" dirty="0"/>
              <a:t>This helps avoid scenarios where code would work on your computer, but not on a different computer.</a:t>
            </a:r>
            <a:endParaRPr lang="en-IN" dirty="0"/>
          </a:p>
        </p:txBody>
      </p:sp>
    </p:spTree>
    <p:extLst>
      <p:ext uri="{BB962C8B-B14F-4D97-AF65-F5344CB8AC3E}">
        <p14:creationId xmlns:p14="http://schemas.microsoft.com/office/powerpoint/2010/main" val="3946999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Installing Yarn</a:t>
            </a:r>
          </a:p>
          <a:p>
            <a:r>
              <a:rPr lang="en-US" dirty="0"/>
              <a:t>There are several ways of installing Yarn. If you have npm installed, you can just install Yarn with npm:</a:t>
            </a:r>
          </a:p>
          <a:p>
            <a:r>
              <a:rPr lang="en-IN" dirty="0"/>
              <a:t>npm install yarn --global</a:t>
            </a:r>
          </a:p>
          <a:p>
            <a:r>
              <a:rPr lang="en-IN" dirty="0"/>
              <a:t>Yarn create react-app </a:t>
            </a:r>
            <a:r>
              <a:rPr lang="en-IN" dirty="0" err="1"/>
              <a:t>activiti</a:t>
            </a:r>
            <a:r>
              <a:rPr lang="en-IN" dirty="0"/>
              <a:t>-app</a:t>
            </a:r>
          </a:p>
          <a:p>
            <a:r>
              <a:rPr lang="en-IN" dirty="0"/>
              <a:t>Yarn create react-app banking-app –template typescript</a:t>
            </a:r>
          </a:p>
          <a:p>
            <a:r>
              <a:rPr lang="en-IN" dirty="0"/>
              <a:t>Yarn start</a:t>
            </a:r>
          </a:p>
          <a:p>
            <a:endParaRPr lang="en-IN" dirty="0"/>
          </a:p>
          <a:p>
            <a:endParaRPr lang="en-IN" dirty="0"/>
          </a:p>
        </p:txBody>
      </p:sp>
      <p:sp>
        <p:nvSpPr>
          <p:cNvPr id="3" name="Title 2"/>
          <p:cNvSpPr>
            <a:spLocks noGrp="1"/>
          </p:cNvSpPr>
          <p:nvPr>
            <p:ph type="title"/>
          </p:nvPr>
        </p:nvSpPr>
        <p:spPr/>
        <p:txBody>
          <a:bodyPr/>
          <a:lstStyle/>
          <a:p>
            <a:r>
              <a:rPr lang="en-IN" dirty="0"/>
              <a:t>Yarn </a:t>
            </a:r>
          </a:p>
        </p:txBody>
      </p:sp>
    </p:spTree>
    <p:extLst>
      <p:ext uri="{BB962C8B-B14F-4D97-AF65-F5344CB8AC3E}">
        <p14:creationId xmlns:p14="http://schemas.microsoft.com/office/powerpoint/2010/main" val="367929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 install create-react-app globally with node package manager (npm).</a:t>
            </a:r>
            <a:endParaRPr lang="en-IN" dirty="0"/>
          </a:p>
          <a:p>
            <a:r>
              <a:rPr lang="en-IN" dirty="0"/>
              <a:t>npm </a:t>
            </a:r>
            <a:r>
              <a:rPr lang="en-IN" b="1" dirty="0"/>
              <a:t>install </a:t>
            </a:r>
            <a:r>
              <a:rPr lang="en-IN" dirty="0"/>
              <a:t>-g create-react-app</a:t>
            </a:r>
          </a:p>
          <a:p>
            <a:r>
              <a:rPr lang="en-US" dirty="0"/>
              <a:t>Then run the generator in your chosen directory.</a:t>
            </a:r>
          </a:p>
          <a:p>
            <a:r>
              <a:rPr lang="en-IN" dirty="0"/>
              <a:t>create-react-app my-app</a:t>
            </a:r>
          </a:p>
          <a:p>
            <a:r>
              <a:rPr lang="en-US" dirty="0"/>
              <a:t>Navigate to the newly created directory and run the start script.</a:t>
            </a:r>
          </a:p>
          <a:p>
            <a:r>
              <a:rPr lang="en-IN" b="1" dirty="0"/>
              <a:t>cd </a:t>
            </a:r>
            <a:r>
              <a:rPr lang="en-IN" dirty="0"/>
              <a:t>my-app</a:t>
            </a:r>
            <a:r>
              <a:rPr lang="en-IN" b="1" dirty="0"/>
              <a:t>/</a:t>
            </a:r>
          </a:p>
          <a:p>
            <a:r>
              <a:rPr lang="en-IN" dirty="0"/>
              <a:t>npm </a:t>
            </a:r>
            <a:r>
              <a:rPr lang="en-IN" b="1" dirty="0"/>
              <a:t>start</a:t>
            </a:r>
            <a:endParaRPr lang="en-IN" dirty="0"/>
          </a:p>
          <a:p>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1764460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7" t="17778" r="16667" b="2222"/>
          <a:stretch/>
        </p:blipFill>
        <p:spPr>
          <a:xfrm>
            <a:off x="609600" y="1219200"/>
            <a:ext cx="7391400" cy="4989195"/>
          </a:xfrm>
          <a:prstGeom prst="rect">
            <a:avLst/>
          </a:prstGeom>
        </p:spPr>
      </p:pic>
      <p:sp>
        <p:nvSpPr>
          <p:cNvPr id="3" name="Title 2"/>
          <p:cNvSpPr>
            <a:spLocks noGrp="1"/>
          </p:cNvSpPr>
          <p:nvPr>
            <p:ph type="title"/>
          </p:nvPr>
        </p:nvSpPr>
        <p:spPr/>
        <p:txBody>
          <a:bodyPr/>
          <a:lstStyle/>
          <a:p>
            <a:r>
              <a:rPr lang="en-IN" dirty="0"/>
              <a:t>Create React Project</a:t>
            </a:r>
          </a:p>
        </p:txBody>
      </p:sp>
      <p:sp>
        <p:nvSpPr>
          <p:cNvPr id="4" name="TextBox 3">
            <a:extLst>
              <a:ext uri="{FF2B5EF4-FFF2-40B4-BE49-F238E27FC236}">
                <a16:creationId xmlns:a16="http://schemas.microsoft.com/office/drawing/2014/main" id="{ADDA3A10-53A8-A093-115E-27B76AEEE942}"/>
              </a:ext>
            </a:extLst>
          </p:cNvPr>
          <p:cNvSpPr txBox="1"/>
          <p:nvPr/>
        </p:nvSpPr>
        <p:spPr>
          <a:xfrm>
            <a:off x="2438400" y="6287254"/>
            <a:ext cx="2736647" cy="369332"/>
          </a:xfrm>
          <a:prstGeom prst="rect">
            <a:avLst/>
          </a:prstGeom>
          <a:noFill/>
        </p:spPr>
        <p:txBody>
          <a:bodyPr wrap="none" rtlCol="0">
            <a:spAutoFit/>
          </a:bodyPr>
          <a:lstStyle/>
          <a:p>
            <a:r>
              <a:rPr lang="en-IN" b="1" dirty="0" err="1">
                <a:solidFill>
                  <a:srgbClr val="FF0000"/>
                </a:solidFill>
              </a:rPr>
              <a:t>npm</a:t>
            </a:r>
            <a:r>
              <a:rPr lang="en-IN" b="1" dirty="0">
                <a:solidFill>
                  <a:srgbClr val="FF0000"/>
                </a:solidFill>
              </a:rPr>
              <a:t> view react version</a:t>
            </a:r>
          </a:p>
        </p:txBody>
      </p:sp>
    </p:spTree>
    <p:extLst>
      <p:ext uri="{BB962C8B-B14F-4D97-AF65-F5344CB8AC3E}">
        <p14:creationId xmlns:p14="http://schemas.microsoft.com/office/powerpoint/2010/main" val="175557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8335" y="1752600"/>
            <a:ext cx="9144000" cy="4267200"/>
          </a:xfrm>
          <a:prstGeom prst="rect">
            <a:avLst/>
          </a:prstGeom>
        </p:spPr>
      </p:pic>
      <p:sp>
        <p:nvSpPr>
          <p:cNvPr id="3" name="Title 2">
            <a:extLst>
              <a:ext uri="{FF2B5EF4-FFF2-40B4-BE49-F238E27FC236}">
                <a16:creationId xmlns:a16="http://schemas.microsoft.com/office/drawing/2014/main" id="{AF411989-EED3-0EB1-92B9-742876558DAA}"/>
              </a:ext>
            </a:extLst>
          </p:cNvPr>
          <p:cNvSpPr>
            <a:spLocks noGrp="1"/>
          </p:cNvSpPr>
          <p:nvPr>
            <p:ph type="title"/>
          </p:nvPr>
        </p:nvSpPr>
        <p:spPr/>
        <p:txBody>
          <a:bodyPr/>
          <a:lstStyle/>
          <a:p>
            <a:r>
              <a:rPr lang="en-IN" dirty="0"/>
              <a:t>Loading </a:t>
            </a:r>
            <a:r>
              <a:rPr lang="en-IN" dirty="0" err="1"/>
              <a:t>Reactjs</a:t>
            </a:r>
            <a:r>
              <a:rPr lang="en-IN" dirty="0"/>
              <a:t> in Browser</a:t>
            </a:r>
          </a:p>
        </p:txBody>
      </p:sp>
    </p:spTree>
    <p:extLst>
      <p:ext uri="{BB962C8B-B14F-4D97-AF65-F5344CB8AC3E}">
        <p14:creationId xmlns:p14="http://schemas.microsoft.com/office/powerpoint/2010/main" val="1159473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1600"/>
            <a:ext cx="9144000" cy="5143500"/>
          </a:xfrm>
          <a:prstGeom prst="rect">
            <a:avLst/>
          </a:prstGeom>
        </p:spPr>
      </p:pic>
      <p:sp>
        <p:nvSpPr>
          <p:cNvPr id="3" name="Title 2">
            <a:extLst>
              <a:ext uri="{FF2B5EF4-FFF2-40B4-BE49-F238E27FC236}">
                <a16:creationId xmlns:a16="http://schemas.microsoft.com/office/drawing/2014/main" id="{B7F11E7A-222A-6966-186D-51F23C6CEF8D}"/>
              </a:ext>
            </a:extLst>
          </p:cNvPr>
          <p:cNvSpPr>
            <a:spLocks noGrp="1"/>
          </p:cNvSpPr>
          <p:nvPr>
            <p:ph type="title"/>
          </p:nvPr>
        </p:nvSpPr>
        <p:spPr/>
        <p:txBody>
          <a:bodyPr/>
          <a:lstStyle/>
          <a:p>
            <a:r>
              <a:rPr lang="en-IN" dirty="0"/>
              <a:t>Open Project in Editor</a:t>
            </a:r>
          </a:p>
        </p:txBody>
      </p:sp>
    </p:spTree>
    <p:extLst>
      <p:ext uri="{BB962C8B-B14F-4D97-AF65-F5344CB8AC3E}">
        <p14:creationId xmlns:p14="http://schemas.microsoft.com/office/powerpoint/2010/main" val="17128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Components</a:t>
            </a:r>
          </a:p>
          <a:p>
            <a:r>
              <a:rPr lang="en-US" dirty="0"/>
              <a:t>Props</a:t>
            </a:r>
          </a:p>
          <a:p>
            <a:r>
              <a:rPr lang="en-US" dirty="0"/>
              <a:t>State</a:t>
            </a:r>
          </a:p>
          <a:p>
            <a:r>
              <a:rPr lang="en-US" dirty="0"/>
              <a:t>State Lifecycle</a:t>
            </a:r>
          </a:p>
          <a:p>
            <a:r>
              <a:rPr lang="en-US" dirty="0"/>
              <a:t>Event handling </a:t>
            </a:r>
          </a:p>
          <a:p>
            <a:r>
              <a:rPr lang="en-US" dirty="0"/>
              <a:t>Keys</a:t>
            </a:r>
          </a:p>
          <a:p>
            <a:endParaRPr lang="en-IN" dirty="0"/>
          </a:p>
        </p:txBody>
      </p:sp>
      <p:sp>
        <p:nvSpPr>
          <p:cNvPr id="3" name="Title 2"/>
          <p:cNvSpPr>
            <a:spLocks noGrp="1"/>
          </p:cNvSpPr>
          <p:nvPr>
            <p:ph type="title"/>
          </p:nvPr>
        </p:nvSpPr>
        <p:spPr/>
        <p:txBody>
          <a:bodyPr/>
          <a:lstStyle/>
          <a:p>
            <a:r>
              <a:rPr lang="en-IN" dirty="0"/>
              <a:t>Building Blocks</a:t>
            </a:r>
          </a:p>
        </p:txBody>
      </p:sp>
    </p:spTree>
    <p:extLst>
      <p:ext uri="{BB962C8B-B14F-4D97-AF65-F5344CB8AC3E}">
        <p14:creationId xmlns:p14="http://schemas.microsoft.com/office/powerpoint/2010/main" val="3019989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5926" r="11668" b="10000"/>
          <a:stretch/>
        </p:blipFill>
        <p:spPr>
          <a:xfrm>
            <a:off x="457200" y="1371600"/>
            <a:ext cx="8485632" cy="4419600"/>
          </a:xfrm>
          <a:prstGeom prst="rect">
            <a:avLst/>
          </a:prstGeom>
        </p:spPr>
      </p:pic>
      <p:sp>
        <p:nvSpPr>
          <p:cNvPr id="5" name="Title 4">
            <a:extLst>
              <a:ext uri="{FF2B5EF4-FFF2-40B4-BE49-F238E27FC236}">
                <a16:creationId xmlns:a16="http://schemas.microsoft.com/office/drawing/2014/main" id="{53AFCA18-F30D-41C6-61EC-D38A0467204C}"/>
              </a:ext>
            </a:extLst>
          </p:cNvPr>
          <p:cNvSpPr>
            <a:spLocks noGrp="1"/>
          </p:cNvSpPr>
          <p:nvPr>
            <p:ph type="title"/>
          </p:nvPr>
        </p:nvSpPr>
        <p:spPr/>
        <p:txBody>
          <a:bodyPr/>
          <a:lstStyle/>
          <a:p>
            <a:r>
              <a:rPr lang="en-IN" dirty="0"/>
              <a:t>Application Architecture</a:t>
            </a:r>
          </a:p>
        </p:txBody>
      </p:sp>
    </p:spTree>
    <p:extLst>
      <p:ext uri="{BB962C8B-B14F-4D97-AF65-F5344CB8AC3E}">
        <p14:creationId xmlns:p14="http://schemas.microsoft.com/office/powerpoint/2010/main" val="239799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2F4AF2-2EFE-1F81-F4DF-9C34BEA62C67}"/>
              </a:ext>
            </a:extLst>
          </p:cNvPr>
          <p:cNvSpPr>
            <a:spLocks noGrp="1"/>
          </p:cNvSpPr>
          <p:nvPr>
            <p:ph sz="quarter" idx="12"/>
          </p:nvPr>
        </p:nvSpPr>
        <p:spPr>
          <a:xfrm>
            <a:off x="457201" y="1360909"/>
            <a:ext cx="8228012" cy="3515891"/>
          </a:xfrm>
        </p:spPr>
        <p:txBody>
          <a:bodyPr/>
          <a:lstStyle/>
          <a:p>
            <a:r>
              <a:rPr lang="en-IN" dirty="0"/>
              <a:t>Components are independent and reusable of bits of code.</a:t>
            </a:r>
          </a:p>
          <a:p>
            <a:r>
              <a:rPr lang="en-IN" dirty="0"/>
              <a:t>They serve the same purpose as java script functions.</a:t>
            </a:r>
          </a:p>
          <a:p>
            <a:r>
              <a:rPr lang="en-IN" dirty="0"/>
              <a:t>It works in isolation and return HTML.</a:t>
            </a:r>
          </a:p>
          <a:p>
            <a:r>
              <a:rPr lang="en-IN" dirty="0"/>
              <a:t>In other words, we can say that every application we develop in react is made up of pieces called components.</a:t>
            </a:r>
          </a:p>
          <a:p>
            <a:pPr marL="0" indent="0">
              <a:buNone/>
            </a:pPr>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pic>
        <p:nvPicPr>
          <p:cNvPr id="10" name="Picture 9">
            <a:extLst>
              <a:ext uri="{FF2B5EF4-FFF2-40B4-BE49-F238E27FC236}">
                <a16:creationId xmlns:a16="http://schemas.microsoft.com/office/drawing/2014/main" id="{F6289E60-9939-56EA-15AB-6DE5AFE32506}"/>
              </a:ext>
            </a:extLst>
          </p:cNvPr>
          <p:cNvPicPr>
            <a:picLocks noChangeAspect="1"/>
          </p:cNvPicPr>
          <p:nvPr/>
        </p:nvPicPr>
        <p:blipFill>
          <a:blip r:embed="rId2"/>
          <a:stretch>
            <a:fillRect/>
          </a:stretch>
        </p:blipFill>
        <p:spPr>
          <a:xfrm>
            <a:off x="373458" y="4953000"/>
            <a:ext cx="8380413" cy="1247900"/>
          </a:xfrm>
          <a:prstGeom prst="rect">
            <a:avLst/>
          </a:prstGeom>
        </p:spPr>
      </p:pic>
    </p:spTree>
    <p:extLst>
      <p:ext uri="{BB962C8B-B14F-4D97-AF65-F5344CB8AC3E}">
        <p14:creationId xmlns:p14="http://schemas.microsoft.com/office/powerpoint/2010/main" val="325282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entire application can be modeled as a set of independent components.</a:t>
            </a:r>
          </a:p>
          <a:p>
            <a:r>
              <a:rPr lang="en-US" dirty="0"/>
              <a:t>Different components are used to serve different purposes. </a:t>
            </a:r>
          </a:p>
          <a:p>
            <a:r>
              <a:rPr lang="en-US" dirty="0"/>
              <a:t>This enables us to keep logic and views separate. </a:t>
            </a:r>
          </a:p>
          <a:p>
            <a:r>
              <a:rPr lang="en-US" dirty="0"/>
              <a:t>React renders multiple components simultaneously. Components can be either </a:t>
            </a:r>
            <a:r>
              <a:rPr lang="en-US" dirty="0" err="1"/>
              <a:t>stateful</a:t>
            </a:r>
            <a:r>
              <a:rPr lang="en-US" dirty="0"/>
              <a:t> or stateless.</a:t>
            </a:r>
          </a:p>
          <a:p>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spTree>
    <p:extLst>
      <p:ext uri="{BB962C8B-B14F-4D97-AF65-F5344CB8AC3E}">
        <p14:creationId xmlns:p14="http://schemas.microsoft.com/office/powerpoint/2010/main" val="385471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 is a declarative, efficient, and flexible JavaScript library for building user interfaces. </a:t>
            </a:r>
          </a:p>
          <a:p>
            <a:r>
              <a:rPr lang="en-US" dirty="0"/>
              <a:t>It lets you compose complex UIs from small and isolated pieces of code called “components”.</a:t>
            </a:r>
          </a:p>
          <a:p>
            <a:r>
              <a:rPr lang="en-US" dirty="0"/>
              <a:t>React is a component-based library which is used to develop interactive UI’s (</a:t>
            </a:r>
            <a:r>
              <a:rPr lang="en-US" i="1" dirty="0"/>
              <a:t>User Interfaces</a:t>
            </a:r>
            <a:r>
              <a:rPr lang="en-US" dirty="0"/>
              <a:t>). </a:t>
            </a:r>
          </a:p>
          <a:p>
            <a:r>
              <a:rPr lang="en-US" dirty="0"/>
              <a:t>It is currently one of the most popular JavaScript front-end libraries which has a strong foundation and a large community supporting it. </a:t>
            </a:r>
          </a:p>
          <a:p>
            <a:r>
              <a:rPr lang="en-US" i="1" dirty="0"/>
              <a:t>NOTE: ReactJS is only a frontend library and not the whole framework, which deals with the </a:t>
            </a:r>
            <a:r>
              <a:rPr lang="en-US" b="1" i="1" dirty="0"/>
              <a:t>View </a:t>
            </a:r>
            <a:r>
              <a:rPr lang="en-US" i="1" dirty="0"/>
              <a:t>component of</a:t>
            </a:r>
            <a:r>
              <a:rPr lang="en-US" b="1" i="1" dirty="0"/>
              <a:t> MVC </a:t>
            </a:r>
            <a:r>
              <a:rPr lang="en-US" i="1" dirty="0"/>
              <a:t>(Model – </a:t>
            </a:r>
            <a:r>
              <a:rPr lang="en-US" b="1" i="1" dirty="0"/>
              <a:t>View</a:t>
            </a:r>
            <a:r>
              <a:rPr lang="en-US" i="1" dirty="0"/>
              <a:t> – Controller).</a:t>
            </a:r>
            <a:endParaRPr lang="en-US" dirty="0"/>
          </a:p>
          <a:p>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2351279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Facebook Components</a:t>
            </a:r>
          </a:p>
        </p:txBody>
      </p:sp>
      <p:pic>
        <p:nvPicPr>
          <p:cNvPr id="12290" name="Picture 2" descr="Facebook Components - ReactJS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715" y="1595120"/>
            <a:ext cx="8398485" cy="44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964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6800"/>
            <a:ext cx="9144000" cy="5143500"/>
          </a:xfrm>
          <a:prstGeom prst="rect">
            <a:avLst/>
          </a:prstGeom>
        </p:spPr>
      </p:pic>
      <p:sp>
        <p:nvSpPr>
          <p:cNvPr id="2" name="Title 1">
            <a:extLst>
              <a:ext uri="{FF2B5EF4-FFF2-40B4-BE49-F238E27FC236}">
                <a16:creationId xmlns:a16="http://schemas.microsoft.com/office/drawing/2014/main" id="{3AB7E2BF-C1E1-8166-1F1B-C9B7602E2DFF}"/>
              </a:ext>
            </a:extLst>
          </p:cNvPr>
          <p:cNvSpPr>
            <a:spLocks noGrp="1"/>
          </p:cNvSpPr>
          <p:nvPr>
            <p:ph type="title"/>
          </p:nvPr>
        </p:nvSpPr>
        <p:spPr/>
        <p:txBody>
          <a:bodyPr/>
          <a:lstStyle/>
          <a:p>
            <a:r>
              <a:rPr lang="en-IN" dirty="0"/>
              <a:t>Two types of components</a:t>
            </a:r>
          </a:p>
        </p:txBody>
      </p:sp>
    </p:spTree>
    <p:extLst>
      <p:ext uri="{BB962C8B-B14F-4D97-AF65-F5344CB8AC3E}">
        <p14:creationId xmlns:p14="http://schemas.microsoft.com/office/powerpoint/2010/main" val="2163753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293F-B886-862A-DA2A-2DA9E982235B}"/>
              </a:ext>
            </a:extLst>
          </p:cNvPr>
          <p:cNvSpPr>
            <a:spLocks noGrp="1"/>
          </p:cNvSpPr>
          <p:nvPr>
            <p:ph type="title"/>
          </p:nvPr>
        </p:nvSpPr>
        <p:spPr/>
        <p:txBody>
          <a:bodyPr/>
          <a:lstStyle/>
          <a:p>
            <a:r>
              <a:rPr lang="en-IN" dirty="0"/>
              <a:t>State Management</a:t>
            </a:r>
          </a:p>
        </p:txBody>
      </p:sp>
      <p:pic>
        <p:nvPicPr>
          <p:cNvPr id="2050" name="Picture 2" descr="Animation21">
            <a:extLst>
              <a:ext uri="{FF2B5EF4-FFF2-40B4-BE49-F238E27FC236}">
                <a16:creationId xmlns:a16="http://schemas.microsoft.com/office/drawing/2014/main" id="{421C81B1-E152-006B-89F7-6D99BC088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2057400"/>
            <a:ext cx="5825207"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764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0AA-242A-F497-C87A-A0978A8D08F7}"/>
              </a:ext>
            </a:extLst>
          </p:cNvPr>
          <p:cNvSpPr>
            <a:spLocks noGrp="1"/>
          </p:cNvSpPr>
          <p:nvPr>
            <p:ph type="title"/>
          </p:nvPr>
        </p:nvSpPr>
        <p:spPr/>
        <p:txBody>
          <a:bodyPr/>
          <a:lstStyle/>
          <a:p>
            <a:r>
              <a:rPr lang="en-IN" dirty="0"/>
              <a:t>Component</a:t>
            </a:r>
          </a:p>
        </p:txBody>
      </p:sp>
      <p:sp>
        <p:nvSpPr>
          <p:cNvPr id="4" name="TextBox 3">
            <a:extLst>
              <a:ext uri="{FF2B5EF4-FFF2-40B4-BE49-F238E27FC236}">
                <a16:creationId xmlns:a16="http://schemas.microsoft.com/office/drawing/2014/main" id="{D24D89E6-C6F2-6C48-42D1-E50224850A08}"/>
              </a:ext>
            </a:extLst>
          </p:cNvPr>
          <p:cNvSpPr txBox="1"/>
          <p:nvPr/>
        </p:nvSpPr>
        <p:spPr>
          <a:xfrm>
            <a:off x="1447800" y="2133600"/>
            <a:ext cx="5638800" cy="369332"/>
          </a:xfrm>
          <a:prstGeom prst="rect">
            <a:avLst/>
          </a:prstGeom>
          <a:noFill/>
        </p:spPr>
        <p:txBody>
          <a:bodyPr wrap="square">
            <a:spAutoFit/>
          </a:bodyPr>
          <a:lstStyle/>
          <a:p>
            <a:r>
              <a:rPr lang="en-IN" dirty="0" err="1"/>
              <a:t>npx</a:t>
            </a:r>
            <a:r>
              <a:rPr lang="en-IN" dirty="0"/>
              <a:t> generate-react-cli component Logo</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F47E88C-FE01-6317-DF61-14A54074866A}"/>
                  </a:ext>
                </a:extLst>
              </p14:cNvPr>
              <p14:cNvContentPartPr/>
              <p14:nvPr/>
            </p14:nvContentPartPr>
            <p14:xfrm>
              <a:off x="689047" y="1743590"/>
              <a:ext cx="5899680" cy="1406160"/>
            </p14:xfrm>
          </p:contentPart>
        </mc:Choice>
        <mc:Fallback xmlns="">
          <p:pic>
            <p:nvPicPr>
              <p:cNvPr id="5" name="Ink 4">
                <a:extLst>
                  <a:ext uri="{FF2B5EF4-FFF2-40B4-BE49-F238E27FC236}">
                    <a16:creationId xmlns:a16="http://schemas.microsoft.com/office/drawing/2014/main" id="{5F47E88C-FE01-6317-DF61-14A54074866A}"/>
                  </a:ext>
                </a:extLst>
              </p:cNvPr>
              <p:cNvPicPr/>
              <p:nvPr/>
            </p:nvPicPr>
            <p:blipFill>
              <a:blip r:embed="rId3"/>
              <a:stretch>
                <a:fillRect/>
              </a:stretch>
            </p:blipFill>
            <p:spPr>
              <a:xfrm>
                <a:off x="682927" y="1737470"/>
                <a:ext cx="5911920" cy="1418400"/>
              </a:xfrm>
              <a:prstGeom prst="rect">
                <a:avLst/>
              </a:prstGeom>
            </p:spPr>
          </p:pic>
        </mc:Fallback>
      </mc:AlternateContent>
    </p:spTree>
    <p:extLst>
      <p:ext uri="{BB962C8B-B14F-4D97-AF65-F5344CB8AC3E}">
        <p14:creationId xmlns:p14="http://schemas.microsoft.com/office/powerpoint/2010/main" val="911228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0AA-242A-F497-C87A-A0978A8D08F7}"/>
              </a:ext>
            </a:extLst>
          </p:cNvPr>
          <p:cNvSpPr>
            <a:spLocks noGrp="1"/>
          </p:cNvSpPr>
          <p:nvPr>
            <p:ph type="title"/>
          </p:nvPr>
        </p:nvSpPr>
        <p:spPr/>
        <p:txBody>
          <a:bodyPr/>
          <a:lstStyle/>
          <a:p>
            <a:r>
              <a:rPr lang="en-IN" dirty="0"/>
              <a:t>Component</a:t>
            </a:r>
          </a:p>
        </p:txBody>
      </p:sp>
      <p:pic>
        <p:nvPicPr>
          <p:cNvPr id="7" name="Picture 6">
            <a:extLst>
              <a:ext uri="{FF2B5EF4-FFF2-40B4-BE49-F238E27FC236}">
                <a16:creationId xmlns:a16="http://schemas.microsoft.com/office/drawing/2014/main" id="{086052D1-04F1-1973-3D7F-F2DD35788363}"/>
              </a:ext>
            </a:extLst>
          </p:cNvPr>
          <p:cNvPicPr>
            <a:picLocks noChangeAspect="1"/>
          </p:cNvPicPr>
          <p:nvPr/>
        </p:nvPicPr>
        <p:blipFill>
          <a:blip r:embed="rId2"/>
          <a:stretch>
            <a:fillRect/>
          </a:stretch>
        </p:blipFill>
        <p:spPr>
          <a:xfrm>
            <a:off x="1377820" y="1241167"/>
            <a:ext cx="5501951" cy="544671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D98E611-158A-AF5D-F1D9-A33E447A5F98}"/>
                  </a:ext>
                </a:extLst>
              </p14:cNvPr>
              <p14:cNvContentPartPr/>
              <p14:nvPr/>
            </p14:nvContentPartPr>
            <p14:xfrm>
              <a:off x="1779847" y="2946350"/>
              <a:ext cx="3792240" cy="1094400"/>
            </p14:xfrm>
          </p:contentPart>
        </mc:Choice>
        <mc:Fallback xmlns="">
          <p:pic>
            <p:nvPicPr>
              <p:cNvPr id="8" name="Ink 7">
                <a:extLst>
                  <a:ext uri="{FF2B5EF4-FFF2-40B4-BE49-F238E27FC236}">
                    <a16:creationId xmlns:a16="http://schemas.microsoft.com/office/drawing/2014/main" id="{7D98E611-158A-AF5D-F1D9-A33E447A5F98}"/>
                  </a:ext>
                </a:extLst>
              </p:cNvPr>
              <p:cNvPicPr/>
              <p:nvPr/>
            </p:nvPicPr>
            <p:blipFill>
              <a:blip r:embed="rId4"/>
              <a:stretch>
                <a:fillRect/>
              </a:stretch>
            </p:blipFill>
            <p:spPr>
              <a:xfrm>
                <a:off x="1773726" y="2940230"/>
                <a:ext cx="3804481" cy="1106640"/>
              </a:xfrm>
              <a:prstGeom prst="rect">
                <a:avLst/>
              </a:prstGeom>
            </p:spPr>
          </p:pic>
        </mc:Fallback>
      </mc:AlternateContent>
    </p:spTree>
    <p:extLst>
      <p:ext uri="{BB962C8B-B14F-4D97-AF65-F5344CB8AC3E}">
        <p14:creationId xmlns:p14="http://schemas.microsoft.com/office/powerpoint/2010/main" val="412766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65" t="17778" r="6667" b="3704"/>
          <a:stretch/>
        </p:blipFill>
        <p:spPr>
          <a:xfrm>
            <a:off x="774169" y="1897224"/>
            <a:ext cx="7595662" cy="4038600"/>
          </a:xfrm>
          <a:prstGeom prst="rect">
            <a:avLst/>
          </a:prstGeom>
        </p:spPr>
      </p:pic>
      <p:sp>
        <p:nvSpPr>
          <p:cNvPr id="2" name="Title 1">
            <a:extLst>
              <a:ext uri="{FF2B5EF4-FFF2-40B4-BE49-F238E27FC236}">
                <a16:creationId xmlns:a16="http://schemas.microsoft.com/office/drawing/2014/main" id="{7F37F2A1-200F-E19D-4956-63F2BC26D2A7}"/>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1435120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708" t="29629" r="7499" b="5186"/>
          <a:stretch/>
        </p:blipFill>
        <p:spPr>
          <a:xfrm>
            <a:off x="869882" y="1981200"/>
            <a:ext cx="7387565" cy="3352800"/>
          </a:xfrm>
          <a:prstGeom prst="rect">
            <a:avLst/>
          </a:prstGeom>
        </p:spPr>
      </p:pic>
      <p:sp>
        <p:nvSpPr>
          <p:cNvPr id="2" name="Title 1">
            <a:extLst>
              <a:ext uri="{FF2B5EF4-FFF2-40B4-BE49-F238E27FC236}">
                <a16:creationId xmlns:a16="http://schemas.microsoft.com/office/drawing/2014/main" id="{2C2E7D3F-4545-9DE5-06B3-167D1890221C}"/>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2725828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833" t="16297" r="4166" b="6667"/>
          <a:stretch/>
        </p:blipFill>
        <p:spPr>
          <a:xfrm>
            <a:off x="436696" y="1828800"/>
            <a:ext cx="8229600" cy="3962400"/>
          </a:xfrm>
          <a:prstGeom prst="rect">
            <a:avLst/>
          </a:prstGeom>
        </p:spPr>
      </p:pic>
      <p:sp>
        <p:nvSpPr>
          <p:cNvPr id="3" name="Title 2">
            <a:extLst>
              <a:ext uri="{FF2B5EF4-FFF2-40B4-BE49-F238E27FC236}">
                <a16:creationId xmlns:a16="http://schemas.microsoft.com/office/drawing/2014/main" id="{5FFDE900-7F1E-F71F-F9D5-1A12F3383321}"/>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1241361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Initial Phase</a:t>
            </a:r>
          </a:p>
          <a:p>
            <a:r>
              <a:rPr lang="en-US" dirty="0"/>
              <a:t>Updating Phase</a:t>
            </a:r>
          </a:p>
          <a:p>
            <a:r>
              <a:rPr lang="en-US" dirty="0"/>
              <a:t>Props change Phase</a:t>
            </a:r>
          </a:p>
          <a:p>
            <a:r>
              <a:rPr lang="en-US" dirty="0"/>
              <a:t>Unmounting Phase</a:t>
            </a:r>
          </a:p>
          <a:p>
            <a:endParaRPr lang="en-IN" dirty="0"/>
          </a:p>
        </p:txBody>
      </p:sp>
      <p:sp>
        <p:nvSpPr>
          <p:cNvPr id="3" name="Title 2"/>
          <p:cNvSpPr>
            <a:spLocks noGrp="1"/>
          </p:cNvSpPr>
          <p:nvPr>
            <p:ph type="title"/>
          </p:nvPr>
        </p:nvSpPr>
        <p:spPr/>
        <p:txBody>
          <a:bodyPr/>
          <a:lstStyle/>
          <a:p>
            <a:r>
              <a:rPr lang="en-IN" dirty="0"/>
              <a:t>React Component Lifecycle</a:t>
            </a:r>
            <a:br>
              <a:rPr lang="en-IN" b="0" dirty="0"/>
            </a:br>
            <a:endParaRPr lang="en-IN" dirty="0"/>
          </a:p>
        </p:txBody>
      </p:sp>
    </p:spTree>
    <p:extLst>
      <p:ext uri="{BB962C8B-B14F-4D97-AF65-F5344CB8AC3E}">
        <p14:creationId xmlns:p14="http://schemas.microsoft.com/office/powerpoint/2010/main" val="4045589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sn-ftowp0_VVRbeUAFEC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199"/>
            <a:ext cx="9058892" cy="41852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D79F3B-D70F-62A5-CE9E-1A77793D1F95}"/>
              </a:ext>
            </a:extLst>
          </p:cNvPr>
          <p:cNvSpPr>
            <a:spLocks noGrp="1"/>
          </p:cNvSpPr>
          <p:nvPr>
            <p:ph type="title"/>
          </p:nvPr>
        </p:nvSpPr>
        <p:spPr/>
        <p:txBody>
          <a:bodyPr/>
          <a:lstStyle/>
          <a:p>
            <a:r>
              <a:rPr lang="en-IN" dirty="0"/>
              <a:t>React Component Lifecycle</a:t>
            </a:r>
          </a:p>
        </p:txBody>
      </p:sp>
    </p:spTree>
    <p:extLst>
      <p:ext uri="{BB962C8B-B14F-4D97-AF65-F5344CB8AC3E}">
        <p14:creationId xmlns:p14="http://schemas.microsoft.com/office/powerpoint/2010/main" val="2327290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 </a:t>
            </a:r>
            <a:r>
              <a:rPr lang="en-US" dirty="0" err="1"/>
              <a:t>ReactJS</a:t>
            </a:r>
            <a:r>
              <a:rPr lang="en-US" dirty="0"/>
              <a:t> application is made up of multiple components, each component responsible for outputting a small, reusable piece of HTML code. </a:t>
            </a:r>
          </a:p>
          <a:p>
            <a:r>
              <a:rPr lang="en-US" dirty="0"/>
              <a:t>The components are the heart of all React applications. </a:t>
            </a:r>
          </a:p>
          <a:p>
            <a:r>
              <a:rPr lang="en-US" dirty="0"/>
              <a:t>These Components can be nested with other components to allow complex applications to be built of simple building blocks. </a:t>
            </a:r>
          </a:p>
          <a:p>
            <a:r>
              <a:rPr lang="en-US" dirty="0" err="1"/>
              <a:t>ReactJS</a:t>
            </a:r>
            <a:r>
              <a:rPr lang="en-US" dirty="0"/>
              <a:t> uses virtual DOM based mechanism to fill data in HTML DOM. </a:t>
            </a:r>
          </a:p>
          <a:p>
            <a:r>
              <a:rPr lang="en-US" dirty="0"/>
              <a:t>The virtual DOM works fast as it only changes individual DOM elements instead of reloading complete DOM every time.</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729421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9C1599-8F24-3BA2-91EC-770DF036D0C4}"/>
              </a:ext>
            </a:extLst>
          </p:cNvPr>
          <p:cNvPicPr>
            <a:picLocks noChangeAspect="1"/>
          </p:cNvPicPr>
          <p:nvPr/>
        </p:nvPicPr>
        <p:blipFill>
          <a:blip r:embed="rId2"/>
          <a:stretch>
            <a:fillRect/>
          </a:stretch>
        </p:blipFill>
        <p:spPr>
          <a:xfrm>
            <a:off x="37982" y="2057400"/>
            <a:ext cx="9120484" cy="3886200"/>
          </a:xfrm>
          <a:prstGeom prst="rect">
            <a:avLst/>
          </a:prstGeom>
        </p:spPr>
      </p:pic>
      <p:sp>
        <p:nvSpPr>
          <p:cNvPr id="4" name="Title 3">
            <a:extLst>
              <a:ext uri="{FF2B5EF4-FFF2-40B4-BE49-F238E27FC236}">
                <a16:creationId xmlns:a16="http://schemas.microsoft.com/office/drawing/2014/main" id="{65387859-C5D6-CB81-860E-2A3214D11FAB}"/>
              </a:ext>
            </a:extLst>
          </p:cNvPr>
          <p:cNvSpPr>
            <a:spLocks noGrp="1"/>
          </p:cNvSpPr>
          <p:nvPr>
            <p:ph type="title"/>
          </p:nvPr>
        </p:nvSpPr>
        <p:spPr/>
        <p:txBody>
          <a:bodyPr/>
          <a:lstStyle/>
          <a:p>
            <a:r>
              <a:rPr lang="en-IN" dirty="0"/>
              <a:t>React Component Lifecycle</a:t>
            </a:r>
          </a:p>
        </p:txBody>
      </p:sp>
    </p:spTree>
    <p:extLst>
      <p:ext uri="{BB962C8B-B14F-4D97-AF65-F5344CB8AC3E}">
        <p14:creationId xmlns:p14="http://schemas.microsoft.com/office/powerpoint/2010/main" val="2371686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Component Lifecycle</a:t>
            </a:r>
            <a:br>
              <a:rPr lang="en-IN" b="0" dirty="0"/>
            </a:br>
            <a:endParaRPr lang="en-IN" dirty="0"/>
          </a:p>
        </p:txBody>
      </p:sp>
      <p:pic>
        <p:nvPicPr>
          <p:cNvPr id="14338" name="Picture 2" descr="lifecycle of components - React Componen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599"/>
            <a:ext cx="8915400" cy="39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162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b="1" i="1" dirty="0" err="1"/>
              <a:t>getDefaultProps</a:t>
            </a:r>
            <a:r>
              <a:rPr lang="en-US" b="1" i="1" dirty="0"/>
              <a:t>(): </a:t>
            </a:r>
          </a:p>
          <a:p>
            <a:pPr lvl="1"/>
            <a:r>
              <a:rPr lang="en-US" dirty="0"/>
              <a:t>This method is used to specify the default value of </a:t>
            </a:r>
            <a:r>
              <a:rPr lang="en-US" b="1" dirty="0" err="1"/>
              <a:t>this.props</a:t>
            </a:r>
            <a:r>
              <a:rPr lang="en-US" dirty="0"/>
              <a:t>. </a:t>
            </a:r>
          </a:p>
          <a:p>
            <a:pPr lvl="1"/>
            <a:r>
              <a:rPr lang="en-US" dirty="0"/>
              <a:t>It gets called before your component is even created or any props from the parent are passed into it.</a:t>
            </a:r>
          </a:p>
          <a:p>
            <a:r>
              <a:rPr lang="en-US" b="1" dirty="0" err="1"/>
              <a:t>getInitialState</a:t>
            </a:r>
            <a:r>
              <a:rPr lang="en-US" b="1" dirty="0"/>
              <a:t>(): </a:t>
            </a:r>
          </a:p>
          <a:p>
            <a:pPr lvl="1"/>
            <a:r>
              <a:rPr lang="en-US" dirty="0"/>
              <a:t>This method is used to specify the default value of </a:t>
            </a:r>
            <a:r>
              <a:rPr lang="en-US" b="1" dirty="0" err="1"/>
              <a:t>this.state</a:t>
            </a:r>
            <a:r>
              <a:rPr lang="en-US" dirty="0"/>
              <a:t> before your component is created. </a:t>
            </a:r>
          </a:p>
          <a:p>
            <a:r>
              <a:rPr lang="en-US" b="1" i="1" dirty="0" err="1"/>
              <a:t>componentWillMount</a:t>
            </a:r>
            <a:r>
              <a:rPr lang="en-US" b="1" i="1" dirty="0"/>
              <a:t>(): </a:t>
            </a:r>
          </a:p>
          <a:p>
            <a:pPr lvl="1"/>
            <a:r>
              <a:rPr lang="en-US" dirty="0"/>
              <a:t>This is the last method that you can call before your component gets rendered into the DOM. </a:t>
            </a:r>
          </a:p>
          <a:p>
            <a:pPr lvl="1"/>
            <a:r>
              <a:rPr lang="en-US" dirty="0"/>
              <a:t>But if you call </a:t>
            </a:r>
            <a:r>
              <a:rPr lang="en-US" b="1" dirty="0" err="1"/>
              <a:t>setState</a:t>
            </a:r>
            <a:r>
              <a:rPr lang="en-US" b="1" dirty="0"/>
              <a:t>()</a:t>
            </a:r>
            <a:r>
              <a:rPr lang="en-US" dirty="0"/>
              <a:t> inside this method your component will not re-render.</a:t>
            </a:r>
          </a:p>
          <a:p>
            <a:r>
              <a:rPr lang="en-US" b="1" i="1" dirty="0"/>
              <a:t>render(): </a:t>
            </a:r>
          </a:p>
          <a:p>
            <a:pPr lvl="1"/>
            <a:r>
              <a:rPr lang="en-US" dirty="0"/>
              <a:t>This method is responsible for returning a single root HTML node and must be defined in each and every component. </a:t>
            </a:r>
          </a:p>
          <a:p>
            <a:pPr lvl="1"/>
            <a:r>
              <a:rPr lang="en-US" dirty="0"/>
              <a:t>You can return </a:t>
            </a:r>
            <a:r>
              <a:rPr lang="en-US" b="1" dirty="0"/>
              <a:t>null</a:t>
            </a:r>
            <a:r>
              <a:rPr lang="en-US" dirty="0"/>
              <a:t> or </a:t>
            </a:r>
            <a:r>
              <a:rPr lang="en-US" b="1" dirty="0"/>
              <a:t>false </a:t>
            </a:r>
            <a:r>
              <a:rPr lang="en-US" dirty="0"/>
              <a:t>in case you don’t want to render anything.</a:t>
            </a:r>
          </a:p>
          <a:p>
            <a:r>
              <a:rPr lang="en-US" b="1" i="1" dirty="0" err="1"/>
              <a:t>componentDidMount</a:t>
            </a:r>
            <a:r>
              <a:rPr lang="en-US" b="1" i="1" dirty="0"/>
              <a:t>(): </a:t>
            </a:r>
          </a:p>
          <a:p>
            <a:pPr lvl="1"/>
            <a:r>
              <a:rPr lang="en-US" dirty="0"/>
              <a:t>Once the component is rendered and placed on the DOM, this method is called. Here you can perform any DOM querying operations.</a:t>
            </a:r>
            <a:endParaRPr lang="en-IN" dirty="0"/>
          </a:p>
        </p:txBody>
      </p:sp>
      <p:sp>
        <p:nvSpPr>
          <p:cNvPr id="3" name="Title 2"/>
          <p:cNvSpPr>
            <a:spLocks noGrp="1"/>
          </p:cNvSpPr>
          <p:nvPr>
            <p:ph type="title"/>
          </p:nvPr>
        </p:nvSpPr>
        <p:spPr/>
        <p:txBody>
          <a:bodyPr/>
          <a:lstStyle/>
          <a:p>
            <a:r>
              <a:rPr lang="en-IN" dirty="0"/>
              <a:t>Initial Phase</a:t>
            </a:r>
          </a:p>
        </p:txBody>
      </p:sp>
    </p:spTree>
    <p:extLst>
      <p:ext uri="{BB962C8B-B14F-4D97-AF65-F5344CB8AC3E}">
        <p14:creationId xmlns:p14="http://schemas.microsoft.com/office/powerpoint/2010/main" val="2301048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85000" lnSpcReduction="20000"/>
          </a:bodyPr>
          <a:lstStyle/>
          <a:p>
            <a:r>
              <a:rPr lang="en-US" b="1" i="1" dirty="0" err="1"/>
              <a:t>shouldComponentUpdate</a:t>
            </a:r>
            <a:r>
              <a:rPr lang="en-US" b="1" i="1" dirty="0"/>
              <a:t>(): </a:t>
            </a:r>
          </a:p>
          <a:p>
            <a:pPr lvl="1"/>
            <a:r>
              <a:rPr lang="en-US" dirty="0"/>
              <a:t>Using this method you can control your component’s behavior of updating itself. </a:t>
            </a:r>
          </a:p>
          <a:p>
            <a:pPr lvl="1"/>
            <a:r>
              <a:rPr lang="en-US" dirty="0"/>
              <a:t>If you return a true from this method, the component will update. Else if this method returns a false, the component will skip the updating.</a:t>
            </a:r>
          </a:p>
          <a:p>
            <a:r>
              <a:rPr lang="en-US" b="1" i="1" dirty="0" err="1"/>
              <a:t>componentWillUpdate</a:t>
            </a:r>
            <a:r>
              <a:rPr lang="en-US" b="1" i="1" dirty="0"/>
              <a:t>(): </a:t>
            </a:r>
          </a:p>
          <a:p>
            <a:pPr lvl="1"/>
            <a:r>
              <a:rPr lang="en-US" dirty="0"/>
              <a:t>This method is called</a:t>
            </a:r>
            <a:r>
              <a:rPr lang="en-US" b="1" dirty="0"/>
              <a:t> </a:t>
            </a:r>
            <a:r>
              <a:rPr lang="en-US" dirty="0"/>
              <a:t>just before your component is about to update. In this method, you can’t change your component state by calling </a:t>
            </a:r>
            <a:r>
              <a:rPr lang="en-US" b="1" dirty="0" err="1"/>
              <a:t>this.setState</a:t>
            </a:r>
            <a:r>
              <a:rPr lang="en-US" dirty="0"/>
              <a:t>.</a:t>
            </a:r>
          </a:p>
          <a:p>
            <a:r>
              <a:rPr lang="en-US" b="1" i="1" dirty="0"/>
              <a:t>render(): </a:t>
            </a:r>
          </a:p>
          <a:p>
            <a:pPr lvl="1"/>
            <a:r>
              <a:rPr lang="en-US" dirty="0"/>
              <a:t>If you are returning false via </a:t>
            </a:r>
            <a:r>
              <a:rPr lang="en-US" b="1" dirty="0" err="1"/>
              <a:t>shouldComponentUpdate</a:t>
            </a:r>
            <a:r>
              <a:rPr lang="en-US" b="1" dirty="0"/>
              <a:t>()</a:t>
            </a:r>
            <a:r>
              <a:rPr lang="en-US" dirty="0"/>
              <a:t>, the code inside </a:t>
            </a:r>
            <a:r>
              <a:rPr lang="en-US" b="1" dirty="0"/>
              <a:t>render()</a:t>
            </a:r>
            <a:r>
              <a:rPr lang="en-US" dirty="0"/>
              <a:t> will be invoked again to ensure that your component displays itself properly.</a:t>
            </a:r>
          </a:p>
          <a:p>
            <a:r>
              <a:rPr lang="en-US" b="1" i="1" dirty="0" err="1"/>
              <a:t>componentDidUpdate</a:t>
            </a:r>
            <a:r>
              <a:rPr lang="en-US" b="1" i="1" dirty="0"/>
              <a:t>(): </a:t>
            </a:r>
            <a:r>
              <a:rPr lang="en-US" dirty="0"/>
              <a:t> </a:t>
            </a:r>
          </a:p>
          <a:p>
            <a:pPr lvl="1"/>
            <a:r>
              <a:rPr lang="en-US" dirty="0"/>
              <a:t>Once the component is updated and rendered, then this method is invoked. You can put any code inside this method, which you want to execute once the component is updated.</a:t>
            </a:r>
          </a:p>
          <a:p>
            <a:endParaRPr lang="en-IN" dirty="0"/>
          </a:p>
        </p:txBody>
      </p:sp>
      <p:sp>
        <p:nvSpPr>
          <p:cNvPr id="3" name="Title 2"/>
          <p:cNvSpPr>
            <a:spLocks noGrp="1"/>
          </p:cNvSpPr>
          <p:nvPr>
            <p:ph type="title"/>
          </p:nvPr>
        </p:nvSpPr>
        <p:spPr/>
        <p:txBody>
          <a:bodyPr/>
          <a:lstStyle/>
          <a:p>
            <a:r>
              <a:rPr lang="en-IN" dirty="0"/>
              <a:t>Updating Phase</a:t>
            </a:r>
          </a:p>
        </p:txBody>
      </p:sp>
    </p:spTree>
    <p:extLst>
      <p:ext uri="{BB962C8B-B14F-4D97-AF65-F5344CB8AC3E}">
        <p14:creationId xmlns:p14="http://schemas.microsoft.com/office/powerpoint/2010/main" val="2302567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i="1" dirty="0" err="1"/>
              <a:t>componentWillReceiveProps</a:t>
            </a:r>
            <a:r>
              <a:rPr lang="en-US" b="1" i="1" dirty="0"/>
              <a:t>(): </a:t>
            </a:r>
          </a:p>
          <a:p>
            <a:pPr lvl="1"/>
            <a:r>
              <a:rPr lang="en-US" dirty="0"/>
              <a:t>This method returns one argument which contains the new prop value that is about to be assigned to the component.</a:t>
            </a:r>
          </a:p>
          <a:p>
            <a:pPr lvl="1"/>
            <a:r>
              <a:rPr lang="en-US" i="1" dirty="0"/>
              <a:t>Rest of the lifecycle methods behave identically to the methods which we saw in the previous phase.</a:t>
            </a:r>
            <a:endParaRPr lang="en-US" dirty="0"/>
          </a:p>
          <a:p>
            <a:r>
              <a:rPr lang="en-US" b="1" i="1" dirty="0" err="1"/>
              <a:t>shouldComponentUpdate</a:t>
            </a:r>
            <a:r>
              <a:rPr lang="en-US" b="1" i="1" dirty="0"/>
              <a:t>()</a:t>
            </a:r>
            <a:endParaRPr lang="en-US" dirty="0"/>
          </a:p>
          <a:p>
            <a:r>
              <a:rPr lang="en-US" b="1" i="1" dirty="0" err="1"/>
              <a:t>componentWillUpdate</a:t>
            </a:r>
            <a:r>
              <a:rPr lang="en-US" b="1" i="1" dirty="0"/>
              <a:t>()</a:t>
            </a:r>
            <a:endParaRPr lang="en-US" dirty="0"/>
          </a:p>
          <a:p>
            <a:r>
              <a:rPr lang="en-US" b="1" i="1" dirty="0"/>
              <a:t>render()</a:t>
            </a:r>
            <a:endParaRPr lang="en-US" dirty="0"/>
          </a:p>
          <a:p>
            <a:r>
              <a:rPr lang="en-US" b="1" i="1" dirty="0" err="1"/>
              <a:t>componentDidUpdate</a:t>
            </a:r>
            <a:r>
              <a:rPr lang="en-US" b="1" i="1" dirty="0"/>
              <a:t>()</a:t>
            </a:r>
            <a:endParaRPr lang="en-US" dirty="0"/>
          </a:p>
          <a:p>
            <a:endParaRPr lang="en-IN" dirty="0"/>
          </a:p>
        </p:txBody>
      </p:sp>
      <p:sp>
        <p:nvSpPr>
          <p:cNvPr id="3" name="Title 2"/>
          <p:cNvSpPr>
            <a:spLocks noGrp="1"/>
          </p:cNvSpPr>
          <p:nvPr>
            <p:ph type="title"/>
          </p:nvPr>
        </p:nvSpPr>
        <p:spPr/>
        <p:txBody>
          <a:bodyPr/>
          <a:lstStyle/>
          <a:p>
            <a:r>
              <a:rPr lang="en-IN" dirty="0"/>
              <a:t> Props Change Phase</a:t>
            </a:r>
          </a:p>
        </p:txBody>
      </p:sp>
    </p:spTree>
    <p:extLst>
      <p:ext uri="{BB962C8B-B14F-4D97-AF65-F5344CB8AC3E}">
        <p14:creationId xmlns:p14="http://schemas.microsoft.com/office/powerpoint/2010/main" val="15428249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componentWillUnmount</a:t>
            </a:r>
            <a:r>
              <a:rPr lang="en-US" b="1" i="1" dirty="0"/>
              <a:t>(): </a:t>
            </a:r>
          </a:p>
          <a:p>
            <a:pPr lvl="1"/>
            <a:r>
              <a:rPr lang="en-US" dirty="0"/>
              <a:t>Once this method is invoked, your component is removed from the DOM permanently. </a:t>
            </a:r>
          </a:p>
          <a:p>
            <a:pPr lvl="1"/>
            <a:r>
              <a:rPr lang="en-US" dirty="0"/>
              <a:t>In this method,</a:t>
            </a:r>
            <a:r>
              <a:rPr lang="en-US" b="1" i="1" dirty="0"/>
              <a:t> </a:t>
            </a:r>
            <a:r>
              <a:rPr lang="en-US" dirty="0"/>
              <a:t>you can perform any clean-up related tasks like removing event listeners, stopping timers, etc.</a:t>
            </a:r>
          </a:p>
          <a:p>
            <a:endParaRPr lang="en-IN" dirty="0"/>
          </a:p>
        </p:txBody>
      </p:sp>
      <p:sp>
        <p:nvSpPr>
          <p:cNvPr id="3" name="Title 2"/>
          <p:cNvSpPr>
            <a:spLocks noGrp="1"/>
          </p:cNvSpPr>
          <p:nvPr>
            <p:ph type="title"/>
          </p:nvPr>
        </p:nvSpPr>
        <p:spPr/>
        <p:txBody>
          <a:bodyPr/>
          <a:lstStyle/>
          <a:p>
            <a:r>
              <a:rPr lang="en-IN" dirty="0"/>
              <a:t> The Unmounting Phase</a:t>
            </a:r>
          </a:p>
        </p:txBody>
      </p:sp>
    </p:spTree>
    <p:extLst>
      <p:ext uri="{BB962C8B-B14F-4D97-AF65-F5344CB8AC3E}">
        <p14:creationId xmlns:p14="http://schemas.microsoft.com/office/powerpoint/2010/main" val="2067232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JSX: </a:t>
            </a:r>
            <a:r>
              <a:rPr lang="en-US" dirty="0"/>
              <a:t>JSX stands for JavaScript XML. </a:t>
            </a:r>
          </a:p>
          <a:p>
            <a:pPr lvl="1"/>
            <a:r>
              <a:rPr lang="en-US" dirty="0"/>
              <a:t>Its an XML/ HTML like syntax used by React. </a:t>
            </a:r>
          </a:p>
          <a:p>
            <a:pPr lvl="1"/>
            <a:r>
              <a:rPr lang="en-US" dirty="0"/>
              <a:t>It extends the ECMAScript so that XML/ HTML like text can co-exist along with JavaScript react code. </a:t>
            </a:r>
          </a:p>
          <a:p>
            <a:pPr lvl="1"/>
            <a:r>
              <a:rPr lang="en-US" dirty="0"/>
              <a:t>This syntax is used by the pre-processors like </a:t>
            </a:r>
            <a:r>
              <a:rPr lang="en-US" i="1" dirty="0"/>
              <a:t>Babel</a:t>
            </a:r>
            <a:r>
              <a:rPr lang="en-US" dirty="0"/>
              <a:t> to transform HTML like text found in JavaScript files into standard JavaScript objects. </a:t>
            </a:r>
          </a:p>
          <a:p>
            <a:pPr lvl="1"/>
            <a:r>
              <a:rPr lang="en-US" dirty="0"/>
              <a:t>With JSX, we can go a step further by again embedding the HTML code inside the JavaScript. </a:t>
            </a:r>
          </a:p>
          <a:p>
            <a:pPr lvl="1"/>
            <a:r>
              <a:rPr lang="en-US" dirty="0"/>
              <a:t>This makes HTML codes easy to understand and boosts JavaScript’s performance while making our application robust.</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80715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It is faster than regular JavaScript because it performs optimization while translating the code to JavaScript.</a:t>
            </a:r>
          </a:p>
          <a:p>
            <a:pPr lvl="1"/>
            <a:r>
              <a:rPr lang="en-US" dirty="0"/>
              <a:t>Instead of separating technologies by putting markup and logic in separate files, React uses components that contain both. </a:t>
            </a:r>
          </a:p>
          <a:p>
            <a:pPr lvl="1"/>
            <a:r>
              <a:rPr lang="en-US" dirty="0"/>
              <a:t>It is type-safe, and most of the errors can be found at compilation time.</a:t>
            </a:r>
          </a:p>
          <a:p>
            <a:pPr lvl="1"/>
            <a:r>
              <a:rPr lang="en-US" dirty="0"/>
              <a:t>It makes easier to create templates.</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51079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JSX</a:t>
            </a:r>
          </a:p>
        </p:txBody>
      </p:sp>
      <p:sp>
        <p:nvSpPr>
          <p:cNvPr id="5" name="TextBox 4">
            <a:extLst>
              <a:ext uri="{FF2B5EF4-FFF2-40B4-BE49-F238E27FC236}">
                <a16:creationId xmlns:a16="http://schemas.microsoft.com/office/drawing/2014/main" id="{C27F66E7-7BB1-E4F6-39E2-48E624CDC23E}"/>
              </a:ext>
            </a:extLst>
          </p:cNvPr>
          <p:cNvSpPr txBox="1"/>
          <p:nvPr/>
        </p:nvSpPr>
        <p:spPr>
          <a:xfrm>
            <a:off x="1447800" y="1676400"/>
            <a:ext cx="6172200" cy="3416320"/>
          </a:xfrm>
          <a:prstGeom prst="rect">
            <a:avLst/>
          </a:prstGeom>
          <a:noFill/>
        </p:spPr>
        <p:txBody>
          <a:bodyPr wrap="square">
            <a:spAutoFit/>
          </a:bodyPr>
          <a:lstStyle/>
          <a:p>
            <a:r>
              <a:rPr lang="en-IN" b="1" dirty="0"/>
              <a:t>class</a:t>
            </a:r>
            <a:r>
              <a:rPr lang="en-IN" dirty="0"/>
              <a:t> App </a:t>
            </a:r>
            <a:r>
              <a:rPr lang="en-IN" b="1" dirty="0"/>
              <a:t>extends</a:t>
            </a:r>
            <a:r>
              <a:rPr lang="en-IN" dirty="0"/>
              <a:t> Component{  </a:t>
            </a:r>
          </a:p>
          <a:p>
            <a:r>
              <a:rPr lang="en-IN" dirty="0"/>
              <a:t>   render(){  </a:t>
            </a:r>
          </a:p>
          <a:p>
            <a:r>
              <a:rPr lang="en-IN" dirty="0"/>
              <a:t>      </a:t>
            </a:r>
            <a:r>
              <a:rPr lang="en-IN" b="1" dirty="0"/>
              <a:t>return</a:t>
            </a:r>
            <a:r>
              <a:rPr lang="en-IN" dirty="0"/>
              <a:t>(  </a:t>
            </a:r>
          </a:p>
          <a:p>
            <a:r>
              <a:rPr lang="en-IN" dirty="0"/>
              <a:t>         &lt;div&gt;  </a:t>
            </a:r>
          </a:p>
          <a:p>
            <a:r>
              <a:rPr lang="en-IN" dirty="0"/>
              <a:t>            &lt;h1&gt;React Training&lt;/h1&gt;  </a:t>
            </a:r>
          </a:p>
          <a:p>
            <a:r>
              <a:rPr lang="en-IN" dirty="0"/>
              <a:t>          &lt;h2&gt;Training Institutes&lt;/h2&gt;  </a:t>
            </a:r>
          </a:p>
          <a:p>
            <a:r>
              <a:rPr lang="en-IN" dirty="0"/>
              <a:t>            &lt;p&gt;Rocks on Hands on&lt;/p&gt;  </a:t>
            </a:r>
          </a:p>
          <a:p>
            <a:r>
              <a:rPr lang="en-IN" dirty="0"/>
              <a:t>         &lt;/div&gt;  </a:t>
            </a:r>
          </a:p>
          <a:p>
            <a:r>
              <a:rPr lang="en-IN" dirty="0"/>
              <a:t>      );  </a:t>
            </a:r>
          </a:p>
          <a:p>
            <a:r>
              <a:rPr lang="en-IN" dirty="0"/>
              <a:t>   }  </a:t>
            </a:r>
          </a:p>
          <a:p>
            <a:r>
              <a:rPr lang="en-IN" dirty="0"/>
              <a:t>}  </a:t>
            </a:r>
          </a:p>
          <a:p>
            <a:r>
              <a:rPr lang="en-IN" dirty="0"/>
              <a:t>export </a:t>
            </a:r>
            <a:r>
              <a:rPr lang="en-IN" b="1" dirty="0"/>
              <a:t>default</a:t>
            </a:r>
            <a:r>
              <a:rPr lang="en-IN" dirty="0"/>
              <a:t> App;  </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06E2ACE-E299-FA50-C479-660C29148858}"/>
                  </a:ext>
                </a:extLst>
              </p14:cNvPr>
              <p14:cNvContentPartPr/>
              <p14:nvPr/>
            </p14:nvContentPartPr>
            <p14:xfrm>
              <a:off x="781927" y="1351550"/>
              <a:ext cx="5722920" cy="4879440"/>
            </p14:xfrm>
          </p:contentPart>
        </mc:Choice>
        <mc:Fallback xmlns="">
          <p:pic>
            <p:nvPicPr>
              <p:cNvPr id="7" name="Ink 6">
                <a:extLst>
                  <a:ext uri="{FF2B5EF4-FFF2-40B4-BE49-F238E27FC236}">
                    <a16:creationId xmlns:a16="http://schemas.microsoft.com/office/drawing/2014/main" id="{D06E2ACE-E299-FA50-C479-660C29148858}"/>
                  </a:ext>
                </a:extLst>
              </p:cNvPr>
              <p:cNvPicPr/>
              <p:nvPr/>
            </p:nvPicPr>
            <p:blipFill>
              <a:blip r:embed="rId4"/>
              <a:stretch>
                <a:fillRect/>
              </a:stretch>
            </p:blipFill>
            <p:spPr>
              <a:xfrm>
                <a:off x="775807" y="1345430"/>
                <a:ext cx="5735160" cy="4891680"/>
              </a:xfrm>
              <a:prstGeom prst="rect">
                <a:avLst/>
              </a:prstGeom>
            </p:spPr>
          </p:pic>
        </mc:Fallback>
      </mc:AlternateContent>
    </p:spTree>
    <p:extLst>
      <p:ext uri="{BB962C8B-B14F-4D97-AF65-F5344CB8AC3E}">
        <p14:creationId xmlns:p14="http://schemas.microsoft.com/office/powerpoint/2010/main" val="875994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A335-4617-4957-A665-2DC3540AD3BB}"/>
              </a:ext>
            </a:extLst>
          </p:cNvPr>
          <p:cNvSpPr>
            <a:spLocks noGrp="1"/>
          </p:cNvSpPr>
          <p:nvPr>
            <p:ph type="title"/>
          </p:nvPr>
        </p:nvSpPr>
        <p:spPr/>
        <p:txBody>
          <a:bodyPr/>
          <a:lstStyle/>
          <a:p>
            <a:r>
              <a:rPr lang="en-IN" dirty="0" err="1"/>
              <a:t>React.StrictMode</a:t>
            </a:r>
            <a:endParaRPr lang="en-IN" dirty="0"/>
          </a:p>
        </p:txBody>
      </p:sp>
      <p:sp>
        <p:nvSpPr>
          <p:cNvPr id="3" name="Content Placeholder 2">
            <a:extLst>
              <a:ext uri="{FF2B5EF4-FFF2-40B4-BE49-F238E27FC236}">
                <a16:creationId xmlns:a16="http://schemas.microsoft.com/office/drawing/2014/main" id="{B325A2A4-5A46-44C3-BAA7-477F1138D44D}"/>
              </a:ext>
            </a:extLst>
          </p:cNvPr>
          <p:cNvSpPr>
            <a:spLocks noGrp="1"/>
          </p:cNvSpPr>
          <p:nvPr>
            <p:ph sz="quarter" idx="12"/>
          </p:nvPr>
        </p:nvSpPr>
        <p:spPr/>
        <p:txBody>
          <a:bodyPr/>
          <a:lstStyle/>
          <a:p>
            <a:r>
              <a:rPr lang="en-IN" dirty="0" err="1"/>
              <a:t>StrictMode</a:t>
            </a:r>
            <a:r>
              <a:rPr lang="en-IN" dirty="0"/>
              <a:t> currently helps with:</a:t>
            </a:r>
          </a:p>
          <a:p>
            <a:pPr lvl="1"/>
            <a:r>
              <a:rPr lang="en-IN" dirty="0"/>
              <a:t>Identifying components with unsafe lifecycles</a:t>
            </a:r>
          </a:p>
          <a:p>
            <a:pPr lvl="1"/>
            <a:r>
              <a:rPr lang="en-IN" dirty="0"/>
              <a:t>Warning about legacy string ref API usage</a:t>
            </a:r>
          </a:p>
          <a:p>
            <a:pPr lvl="1"/>
            <a:r>
              <a:rPr lang="en-IN" dirty="0"/>
              <a:t>Warning about deprecated </a:t>
            </a:r>
            <a:r>
              <a:rPr lang="en-IN" dirty="0" err="1"/>
              <a:t>findDOMNode</a:t>
            </a:r>
            <a:r>
              <a:rPr lang="en-IN" dirty="0"/>
              <a:t> usage</a:t>
            </a:r>
          </a:p>
          <a:p>
            <a:pPr lvl="1"/>
            <a:r>
              <a:rPr lang="en-IN" dirty="0"/>
              <a:t>Detecting unexpected side effects</a:t>
            </a:r>
          </a:p>
          <a:p>
            <a:pPr lvl="1"/>
            <a:r>
              <a:rPr lang="en-IN" dirty="0"/>
              <a:t>Detecting legacy context API</a:t>
            </a:r>
          </a:p>
        </p:txBody>
      </p:sp>
    </p:spTree>
    <p:extLst>
      <p:ext uri="{BB962C8B-B14F-4D97-AF65-F5344CB8AC3E}">
        <p14:creationId xmlns:p14="http://schemas.microsoft.com/office/powerpoint/2010/main" val="211851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create React app, we write React components that correspond to various elements. </a:t>
            </a:r>
          </a:p>
          <a:p>
            <a:r>
              <a:rPr lang="en-US" dirty="0"/>
              <a:t>We organize these components inside higher level components which define the application structure. </a:t>
            </a:r>
          </a:p>
          <a:p>
            <a:r>
              <a:rPr lang="en-US" dirty="0"/>
              <a:t>For example, we take a form that consists of many elements like input fields, labels, or buttons. </a:t>
            </a:r>
          </a:p>
          <a:p>
            <a:r>
              <a:rPr lang="en-US" dirty="0"/>
              <a:t>We can write each element of the form as React components, and then we combine it into a higher-level component, i.e., the form component itself. </a:t>
            </a:r>
          </a:p>
          <a:p>
            <a:r>
              <a:rPr lang="en-US" dirty="0"/>
              <a:t>The form components would specify the structure of the form along with elements inside of it.</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36038156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For Style class referred in Element as </a:t>
            </a:r>
            <a:r>
              <a:rPr lang="en-IN" dirty="0" err="1"/>
              <a:t>className</a:t>
            </a:r>
            <a:r>
              <a:rPr lang="en-IN" dirty="0"/>
              <a:t>=“”</a:t>
            </a:r>
          </a:p>
          <a:p>
            <a:r>
              <a:rPr lang="en-IN" dirty="0"/>
              <a:t>Internally class Name becomes class.</a:t>
            </a:r>
          </a:p>
          <a:p>
            <a:r>
              <a:rPr lang="en-IN" dirty="0"/>
              <a:t>JSX can return at the max only one root element. All other elements are sub elements.</a:t>
            </a:r>
          </a:p>
          <a:p>
            <a:pPr marL="0" indent="0">
              <a:buNone/>
            </a:pPr>
            <a:endParaRPr lang="en-IN" dirty="0"/>
          </a:p>
        </p:txBody>
      </p:sp>
      <p:sp>
        <p:nvSpPr>
          <p:cNvPr id="3" name="Title 2"/>
          <p:cNvSpPr>
            <a:spLocks noGrp="1"/>
          </p:cNvSpPr>
          <p:nvPr>
            <p:ph type="title"/>
          </p:nvPr>
        </p:nvSpPr>
        <p:spPr/>
        <p:txBody>
          <a:bodyPr/>
          <a:lstStyle/>
          <a:p>
            <a:r>
              <a:rPr lang="en-IN" dirty="0"/>
              <a:t>JSX Restrictions</a:t>
            </a:r>
          </a:p>
        </p:txBody>
      </p:sp>
    </p:spTree>
    <p:extLst>
      <p:ext uri="{BB962C8B-B14F-4D97-AF65-F5344CB8AC3E}">
        <p14:creationId xmlns:p14="http://schemas.microsoft.com/office/powerpoint/2010/main" val="1256718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13314" name="Picture 2" descr="prop - React Component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20" y="1981200"/>
            <a:ext cx="4264025" cy="42062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ps - React Component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956765" cy="4206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53160" y="1371600"/>
            <a:ext cx="6635150" cy="369332"/>
          </a:xfrm>
          <a:prstGeom prst="rect">
            <a:avLst/>
          </a:prstGeom>
          <a:noFill/>
        </p:spPr>
        <p:txBody>
          <a:bodyPr wrap="none" rtlCol="0">
            <a:spAutoFit/>
          </a:bodyPr>
          <a:lstStyle/>
          <a:p>
            <a:r>
              <a:rPr lang="en-US" dirty="0"/>
              <a:t> Prop is a way of passing data from parent to child component. </a:t>
            </a:r>
            <a:endParaRPr lang="en-IN" dirty="0"/>
          </a:p>
        </p:txBody>
      </p:sp>
    </p:spTree>
    <p:extLst>
      <p:ext uri="{BB962C8B-B14F-4D97-AF65-F5344CB8AC3E}">
        <p14:creationId xmlns:p14="http://schemas.microsoft.com/office/powerpoint/2010/main" val="19476918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9" name="Picture 8">
            <a:extLst>
              <a:ext uri="{FF2B5EF4-FFF2-40B4-BE49-F238E27FC236}">
                <a16:creationId xmlns:a16="http://schemas.microsoft.com/office/drawing/2014/main" id="{5622929A-F6E3-FB82-7455-4DE071606FA2}"/>
              </a:ext>
            </a:extLst>
          </p:cNvPr>
          <p:cNvPicPr>
            <a:picLocks noChangeAspect="1"/>
          </p:cNvPicPr>
          <p:nvPr/>
        </p:nvPicPr>
        <p:blipFill>
          <a:blip r:embed="rId2"/>
          <a:stretch>
            <a:fillRect/>
          </a:stretch>
        </p:blipFill>
        <p:spPr>
          <a:xfrm>
            <a:off x="609600" y="1600199"/>
            <a:ext cx="7977451" cy="4863775"/>
          </a:xfrm>
          <a:prstGeom prst="rect">
            <a:avLst/>
          </a:prstGeom>
        </p:spPr>
      </p:pic>
    </p:spTree>
    <p:extLst>
      <p:ext uri="{BB962C8B-B14F-4D97-AF65-F5344CB8AC3E}">
        <p14:creationId xmlns:p14="http://schemas.microsoft.com/office/powerpoint/2010/main" val="649748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4" name="Table 3"/>
          <p:cNvGraphicFramePr>
            <a:graphicFrameLocks noGrp="1"/>
          </p:cNvGraphicFramePr>
          <p:nvPr/>
        </p:nvGraphicFramePr>
        <p:xfrm>
          <a:off x="381000" y="1447800"/>
          <a:ext cx="8458200" cy="4856796"/>
        </p:xfrm>
        <a:graphic>
          <a:graphicData uri="http://schemas.openxmlformats.org/drawingml/2006/table">
            <a:tbl>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428202">
                <a:tc>
                  <a:txBody>
                    <a:bodyPr/>
                    <a:lstStyle/>
                    <a:p>
                      <a:pPr algn="l" fontAlgn="t"/>
                      <a:r>
                        <a:rPr lang="en-IN" sz="1700">
                          <a:solidFill>
                            <a:srgbClr val="000000"/>
                          </a:solidFill>
                          <a:effectLst/>
                          <a:latin typeface="times new roman" panose="02020603050405020304" pitchFamily="18" charset="0"/>
                        </a:rPr>
                        <a:t>SN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PropsType</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Description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628030">
                <a:tc>
                  <a:txBody>
                    <a:bodyPr/>
                    <a:lstStyle/>
                    <a:p>
                      <a:pPr algn="l" fontAlgn="t"/>
                      <a:r>
                        <a:rPr lang="en-IN" sz="1700" b="1">
                          <a:solidFill>
                            <a:srgbClr val="000000"/>
                          </a:solidFill>
                          <a:effectLst/>
                          <a:latin typeface="verdana" panose="020B0604030504040204" pitchFamily="34" charset="0"/>
                        </a:rPr>
                        <a:t>1.</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PropTypes.any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can be of any data type.</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8030">
                <a:tc>
                  <a:txBody>
                    <a:bodyPr/>
                    <a:lstStyle/>
                    <a:p>
                      <a:pPr algn="l" fontAlgn="t"/>
                      <a:r>
                        <a:rPr lang="en-IN" sz="1700" b="1">
                          <a:solidFill>
                            <a:srgbClr val="000000"/>
                          </a:solidFill>
                          <a:effectLst/>
                          <a:latin typeface="verdana" panose="020B0604030504040204" pitchFamily="34" charset="0"/>
                        </a:rPr>
                        <a:t>2.</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28030">
                <a:tc>
                  <a:txBody>
                    <a:bodyPr/>
                    <a:lstStyle/>
                    <a:p>
                      <a:pPr algn="l" fontAlgn="t"/>
                      <a:r>
                        <a:rPr lang="en-IN" sz="1700" b="1">
                          <a:solidFill>
                            <a:srgbClr val="000000"/>
                          </a:solidFill>
                          <a:effectLst/>
                          <a:latin typeface="verdana" panose="020B0604030504040204" pitchFamily="34" charset="0"/>
                        </a:rPr>
                        <a:t>3.</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PropTypes.bool</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boolean.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8030">
                <a:tc>
                  <a:txBody>
                    <a:bodyPr/>
                    <a:lstStyle/>
                    <a:p>
                      <a:pPr algn="l" fontAlgn="t"/>
                      <a:r>
                        <a:rPr lang="en-IN" sz="1700" b="1">
                          <a:solidFill>
                            <a:srgbClr val="000000"/>
                          </a:solidFill>
                          <a:effectLst/>
                          <a:latin typeface="verdana" panose="020B0604030504040204" pitchFamily="34" charset="0"/>
                        </a:rPr>
                        <a:t>4.</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PropTypes.func</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 function.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8030">
                <a:tc>
                  <a:txBody>
                    <a:bodyPr/>
                    <a:lstStyle/>
                    <a:p>
                      <a:pPr algn="l" fontAlgn="t"/>
                      <a:r>
                        <a:rPr lang="en-IN" sz="1700" b="1">
                          <a:solidFill>
                            <a:srgbClr val="000000"/>
                          </a:solidFill>
                          <a:effectLst/>
                          <a:latin typeface="verdana" panose="020B0604030504040204" pitchFamily="34" charset="0"/>
                        </a:rPr>
                        <a:t>5.</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8030">
                <a:tc>
                  <a:txBody>
                    <a:bodyPr/>
                    <a:lstStyle/>
                    <a:p>
                      <a:pPr algn="l" fontAlgn="t"/>
                      <a:r>
                        <a:rPr lang="en-IN" sz="1700" b="1">
                          <a:solidFill>
                            <a:srgbClr val="000000"/>
                          </a:solidFill>
                          <a:effectLst/>
                          <a:latin typeface="verdana" panose="020B0604030504040204" pitchFamily="34" charset="0"/>
                        </a:rPr>
                        <a:t>6.</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28030">
                <a:tc>
                  <a:txBody>
                    <a:bodyPr/>
                    <a:lstStyle/>
                    <a:p>
                      <a:pPr algn="l" fontAlgn="t"/>
                      <a:r>
                        <a:rPr lang="en-IN" sz="1700" b="1">
                          <a:solidFill>
                            <a:srgbClr val="000000"/>
                          </a:solidFill>
                          <a:effectLst/>
                          <a:latin typeface="verdana" panose="020B0604030504040204" pitchFamily="34" charset="0"/>
                        </a:rPr>
                        <a:t>7.</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dirty="0">
                          <a:solidFill>
                            <a:srgbClr val="000000"/>
                          </a:solidFill>
                          <a:effectLst/>
                          <a:latin typeface="verdana" panose="020B0604030504040204" pitchFamily="34" charset="0"/>
                        </a:rPr>
                        <a:t>The props should be a 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6107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2" name="Table 1"/>
          <p:cNvGraphicFramePr>
            <a:graphicFrameLocks noGrp="1"/>
          </p:cNvGraphicFramePr>
          <p:nvPr/>
        </p:nvGraphicFramePr>
        <p:xfrm>
          <a:off x="461033" y="1447800"/>
          <a:ext cx="8301966" cy="4824412"/>
        </p:xfrm>
        <a:graphic>
          <a:graphicData uri="http://schemas.openxmlformats.org/drawingml/2006/table">
            <a:tbl>
              <a:tblPr/>
              <a:tblGrid>
                <a:gridCol w="758167">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886199">
                  <a:extLst>
                    <a:ext uri="{9D8B030D-6E8A-4147-A177-3AD203B41FA5}">
                      <a16:colId xmlns:a16="http://schemas.microsoft.com/office/drawing/2014/main" val="20002"/>
                    </a:ext>
                  </a:extLst>
                </a:gridCol>
              </a:tblGrid>
              <a:tr h="434988">
                <a:tc>
                  <a:txBody>
                    <a:bodyPr/>
                    <a:lstStyle/>
                    <a:p>
                      <a:pPr algn="l" fontAlgn="t"/>
                      <a:r>
                        <a:rPr lang="en-IN" sz="1200" b="1">
                          <a:solidFill>
                            <a:srgbClr val="000000"/>
                          </a:solidFill>
                          <a:effectLst/>
                          <a:latin typeface="verdana" panose="020B0604030504040204" pitchFamily="34" charset="0"/>
                        </a:rPr>
                        <a:t>8.</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should be a 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90887">
                <a:tc>
                  <a:txBody>
                    <a:bodyPr/>
                    <a:lstStyle/>
                    <a:p>
                      <a:pPr algn="l" fontAlgn="t"/>
                      <a:r>
                        <a:rPr lang="en-IN" sz="1200" b="1">
                          <a:solidFill>
                            <a:srgbClr val="000000"/>
                          </a:solidFill>
                          <a:effectLst/>
                          <a:latin typeface="verdana" panose="020B0604030504040204" pitchFamily="34" charset="0"/>
                        </a:rPr>
                        <a:t>9.</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PropTypes.instanceOf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an instance of a particular JavaScript class.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4988">
                <a:tc>
                  <a:txBody>
                    <a:bodyPr/>
                    <a:lstStyle/>
                    <a:p>
                      <a:pPr algn="l" fontAlgn="t"/>
                      <a:r>
                        <a:rPr lang="en-IN" sz="1200" b="1">
                          <a:solidFill>
                            <a:srgbClr val="000000"/>
                          </a:solidFill>
                          <a:effectLst/>
                          <a:latin typeface="verdana" panose="020B0604030504040204" pitchFamily="34" charset="0"/>
                        </a:rPr>
                        <a:t>10.</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PropTypes.isRequired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must be provided.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34988">
                <a:tc>
                  <a:txBody>
                    <a:bodyPr/>
                    <a:lstStyle/>
                    <a:p>
                      <a:pPr algn="l" fontAlgn="t"/>
                      <a:r>
                        <a:rPr lang="en-IN" sz="1200" b="1">
                          <a:solidFill>
                            <a:srgbClr val="000000"/>
                          </a:solidFill>
                          <a:effectLst/>
                          <a:latin typeface="verdana" panose="020B0604030504040204" pitchFamily="34" charset="0"/>
                        </a:rPr>
                        <a:t>11.</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must be an 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24736">
                <a:tc>
                  <a:txBody>
                    <a:bodyPr/>
                    <a:lstStyle/>
                    <a:p>
                      <a:pPr algn="l" fontAlgn="t"/>
                      <a:r>
                        <a:rPr lang="en-IN" sz="1200" b="1">
                          <a:solidFill>
                            <a:srgbClr val="000000"/>
                          </a:solidFill>
                          <a:effectLst/>
                          <a:latin typeface="verdana" panose="020B0604030504040204" pitchFamily="34" charset="0"/>
                        </a:rPr>
                        <a:t>12.</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PropTypes.node</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can render anything: numbers, strings, elements or an array (or fragment) containing these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12938">
                <a:tc>
                  <a:txBody>
                    <a:bodyPr/>
                    <a:lstStyle/>
                    <a:p>
                      <a:pPr algn="l" fontAlgn="t"/>
                      <a:r>
                        <a:rPr lang="en-IN" sz="1200" b="1">
                          <a:solidFill>
                            <a:srgbClr val="000000"/>
                          </a:solidFill>
                          <a:effectLst/>
                          <a:latin typeface="verdana" panose="020B0604030504040204" pitchFamily="34" charset="0"/>
                        </a:rPr>
                        <a:t>13.</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PropTypes.oneOf()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one of several types of specific values.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90887">
                <a:tc>
                  <a:txBody>
                    <a:bodyPr/>
                    <a:lstStyle/>
                    <a:p>
                      <a:pPr algn="l" fontAlgn="t"/>
                      <a:r>
                        <a:rPr lang="en-IN" sz="1200" b="1">
                          <a:solidFill>
                            <a:srgbClr val="000000"/>
                          </a:solidFill>
                          <a:effectLst/>
                          <a:latin typeface="verdana" panose="020B0604030504040204" pitchFamily="34" charset="0"/>
                        </a:rPr>
                        <a:t>14.</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PropTypes.oneOfType([PropTypes.string,PropTypes.number])</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The props should be an object that could be one of many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75434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 vs State</a:t>
            </a:r>
          </a:p>
        </p:txBody>
      </p:sp>
      <p:graphicFrame>
        <p:nvGraphicFramePr>
          <p:cNvPr id="4" name="Table 3"/>
          <p:cNvGraphicFramePr>
            <a:graphicFrameLocks noGrp="1"/>
          </p:cNvGraphicFramePr>
          <p:nvPr/>
        </p:nvGraphicFramePr>
        <p:xfrm>
          <a:off x="461035" y="1267448"/>
          <a:ext cx="8454366" cy="4888049"/>
        </p:xfrm>
        <a:graphic>
          <a:graphicData uri="http://schemas.openxmlformats.org/drawingml/2006/table">
            <a:tbl>
              <a:tblPr/>
              <a:tblGrid>
                <a:gridCol w="52956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249539">
                <a:tc>
                  <a:txBody>
                    <a:bodyPr/>
                    <a:lstStyle/>
                    <a:p>
                      <a:pPr algn="l" fontAlgn="t"/>
                      <a:r>
                        <a:rPr lang="en-IN" sz="1400">
                          <a:solidFill>
                            <a:srgbClr val="000000"/>
                          </a:solidFill>
                          <a:effectLst/>
                          <a:latin typeface="times new roman" panose="02020603050405020304" pitchFamily="18" charset="0"/>
                        </a:rPr>
                        <a:t>SN</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Props</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State</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365990">
                <a:tc>
                  <a:txBody>
                    <a:bodyPr/>
                    <a:lstStyle/>
                    <a:p>
                      <a:pPr algn="l" fontAlgn="t"/>
                      <a:r>
                        <a:rPr lang="en-IN" sz="1400" b="1">
                          <a:solidFill>
                            <a:srgbClr val="000000"/>
                          </a:solidFill>
                          <a:effectLst/>
                          <a:latin typeface="verdana" panose="020B0604030504040204" pitchFamily="34" charset="0"/>
                        </a:rPr>
                        <a:t>1.</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are read-only.</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changes can be asynchronous.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5990">
                <a:tc>
                  <a:txBody>
                    <a:bodyPr/>
                    <a:lstStyle/>
                    <a:p>
                      <a:pPr algn="l" fontAlgn="t"/>
                      <a:r>
                        <a:rPr lang="en-IN" sz="1400" b="1">
                          <a:solidFill>
                            <a:srgbClr val="000000"/>
                          </a:solidFill>
                          <a:effectLst/>
                          <a:latin typeface="verdana" panose="020B0604030504040204" pitchFamily="34" charset="0"/>
                        </a:rPr>
                        <a:t>2.</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Props are immutable.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State is 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15159">
                <a:tc>
                  <a:txBody>
                    <a:bodyPr/>
                    <a:lstStyle/>
                    <a:p>
                      <a:pPr algn="l" fontAlgn="t"/>
                      <a:r>
                        <a:rPr lang="en-IN" sz="1400" b="1">
                          <a:solidFill>
                            <a:srgbClr val="000000"/>
                          </a:solidFill>
                          <a:effectLst/>
                          <a:latin typeface="verdana" panose="020B0604030504040204" pitchFamily="34" charset="0"/>
                        </a:rPr>
                        <a:t>3.</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allow you to pass data from one component to other components as an argument.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holds information about the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5713">
                <a:tc>
                  <a:txBody>
                    <a:bodyPr/>
                    <a:lstStyle/>
                    <a:p>
                      <a:pPr algn="l" fontAlgn="t"/>
                      <a:r>
                        <a:rPr lang="en-IN" sz="1400" b="1">
                          <a:solidFill>
                            <a:srgbClr val="000000"/>
                          </a:solidFill>
                          <a:effectLst/>
                          <a:latin typeface="verdana" panose="020B0604030504040204" pitchFamily="34" charset="0"/>
                        </a:rPr>
                        <a:t>4.</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can be accessed by the child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 cannot be accessed by child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815159">
                <a:tc>
                  <a:txBody>
                    <a:bodyPr/>
                    <a:lstStyle/>
                    <a:p>
                      <a:pPr algn="l" fontAlgn="t"/>
                      <a:r>
                        <a:rPr lang="en-IN" sz="1400" b="1">
                          <a:solidFill>
                            <a:srgbClr val="000000"/>
                          </a:solidFill>
                          <a:effectLst/>
                          <a:latin typeface="verdana" panose="020B0604030504040204" pitchFamily="34" charset="0"/>
                        </a:rPr>
                        <a:t>5.</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are used to communicate between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States can be used for rendering dynamic changes with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5713">
                <a:tc>
                  <a:txBody>
                    <a:bodyPr/>
                    <a:lstStyle/>
                    <a:p>
                      <a:pPr algn="l" fontAlgn="t"/>
                      <a:r>
                        <a:rPr lang="en-IN" sz="1400" b="1">
                          <a:solidFill>
                            <a:srgbClr val="000000"/>
                          </a:solidFill>
                          <a:effectLst/>
                          <a:latin typeface="verdana" panose="020B0604030504040204" pitchFamily="34" charset="0"/>
                        </a:rPr>
                        <a:t>6.</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 can have Props.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components cannot have State.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515713">
                <a:tc>
                  <a:txBody>
                    <a:bodyPr/>
                    <a:lstStyle/>
                    <a:p>
                      <a:pPr algn="l" fontAlgn="t"/>
                      <a:r>
                        <a:rPr lang="en-IN" sz="1400" b="1">
                          <a:solidFill>
                            <a:srgbClr val="000000"/>
                          </a:solidFill>
                          <a:effectLst/>
                          <a:latin typeface="verdana" panose="020B0604030504040204" pitchFamily="34" charset="0"/>
                        </a:rPr>
                        <a:t>7.</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cannot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65436">
                <a:tc>
                  <a:txBody>
                    <a:bodyPr/>
                    <a:lstStyle/>
                    <a:p>
                      <a:pPr algn="l" fontAlgn="t"/>
                      <a:r>
                        <a:rPr lang="en-IN" sz="1400" b="1">
                          <a:solidFill>
                            <a:srgbClr val="000000"/>
                          </a:solidFill>
                          <a:effectLst/>
                          <a:latin typeface="verdana" panose="020B0604030504040204" pitchFamily="34" charset="0"/>
                        </a:rPr>
                        <a:t>8.</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are external and controlled by whatever renders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The State is internal and controlled by the React Component itself.</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5270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updating Real DOM is slow:</a:t>
            </a:r>
            <a:endParaRPr lang="en-IN" dirty="0"/>
          </a:p>
        </p:txBody>
      </p:sp>
      <p:pic>
        <p:nvPicPr>
          <p:cNvPr id="1026" name="Picture 2" descr="https://cdn-images-1.medium.com/max/1250/1*4s99HTDCA0UUyOc39k5d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8010"/>
            <a:ext cx="8029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6865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err="1">
                <a:solidFill>
                  <a:srgbClr val="FF0000"/>
                </a:solidFill>
              </a:rPr>
              <a:t>document.getElementById</a:t>
            </a:r>
            <a:r>
              <a:rPr lang="en-IN" b="1" dirty="0">
                <a:solidFill>
                  <a:srgbClr val="FF0000"/>
                </a:solidFill>
              </a:rPr>
              <a:t>('</a:t>
            </a:r>
            <a:r>
              <a:rPr lang="en-IN" b="1" dirty="0" err="1">
                <a:solidFill>
                  <a:srgbClr val="FF0000"/>
                </a:solidFill>
              </a:rPr>
              <a:t>elementId</a:t>
            </a:r>
            <a:r>
              <a:rPr lang="en-IN" b="1" dirty="0">
                <a:solidFill>
                  <a:srgbClr val="FF0000"/>
                </a:solidFill>
              </a:rPr>
              <a:t>').</a:t>
            </a:r>
            <a:r>
              <a:rPr lang="en-IN" b="1" dirty="0" err="1">
                <a:solidFill>
                  <a:srgbClr val="FF0000"/>
                </a:solidFill>
              </a:rPr>
              <a:t>innerHTML</a:t>
            </a:r>
            <a:r>
              <a:rPr lang="en-IN" b="1" dirty="0">
                <a:solidFill>
                  <a:srgbClr val="FF0000"/>
                </a:solidFill>
              </a:rPr>
              <a:t> = "New Value“</a:t>
            </a:r>
          </a:p>
          <a:p>
            <a:r>
              <a:rPr lang="en-US" dirty="0"/>
              <a:t>Browser have to parses the HTML</a:t>
            </a:r>
          </a:p>
          <a:p>
            <a:r>
              <a:rPr lang="en-US" dirty="0"/>
              <a:t>It removes the child element of </a:t>
            </a:r>
            <a:r>
              <a:rPr lang="en-US" dirty="0" err="1"/>
              <a:t>elementId</a:t>
            </a:r>
            <a:endParaRPr lang="en-US" dirty="0"/>
          </a:p>
          <a:p>
            <a:r>
              <a:rPr lang="en-US" dirty="0"/>
              <a:t>Updates the DOM with the “New Value”</a:t>
            </a:r>
          </a:p>
          <a:p>
            <a:r>
              <a:rPr lang="en-US" dirty="0"/>
              <a:t>Re-calculate the CSS for the parent and child</a:t>
            </a:r>
          </a:p>
          <a:p>
            <a:r>
              <a:rPr lang="en-US" dirty="0"/>
              <a:t>Recalculating the CSS and changed layouts uses </a:t>
            </a:r>
            <a:r>
              <a:rPr lang="en-US" b="1" dirty="0">
                <a:solidFill>
                  <a:srgbClr val="FF0000"/>
                </a:solidFill>
              </a:rPr>
              <a:t>complex algorithm and they effect the performance.</a:t>
            </a:r>
          </a:p>
          <a:p>
            <a:r>
              <a:rPr lang="en-US" dirty="0"/>
              <a:t>Update the layout i.e. each elements exact co-ordinates on the screen</a:t>
            </a:r>
          </a:p>
          <a:p>
            <a:r>
              <a:rPr lang="en-US" dirty="0"/>
              <a:t>Traverse the render tree and paint it on the browser display</a:t>
            </a:r>
            <a:endParaRPr lang="en-IN" dirty="0"/>
          </a:p>
        </p:txBody>
      </p:sp>
      <p:sp>
        <p:nvSpPr>
          <p:cNvPr id="3" name="Title 2"/>
          <p:cNvSpPr>
            <a:spLocks noGrp="1"/>
          </p:cNvSpPr>
          <p:nvPr>
            <p:ph type="title"/>
          </p:nvPr>
        </p:nvSpPr>
        <p:spPr/>
        <p:txBody>
          <a:bodyPr/>
          <a:lstStyle/>
          <a:p>
            <a:r>
              <a:rPr lang="en-US" dirty="0"/>
              <a:t>Why updating Real DOM is slow:</a:t>
            </a:r>
            <a:endParaRPr lang="en-IN" dirty="0"/>
          </a:p>
        </p:txBody>
      </p:sp>
    </p:spTree>
    <p:extLst>
      <p:ext uri="{BB962C8B-B14F-4D97-AF65-F5344CB8AC3E}">
        <p14:creationId xmlns:p14="http://schemas.microsoft.com/office/powerpoint/2010/main" val="261545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fontScale="92500" lnSpcReduction="20000"/>
          </a:bodyPr>
          <a:lstStyle/>
          <a:p>
            <a:r>
              <a:rPr lang="en-US" dirty="0"/>
              <a:t>Virtual DOM is the virtual representation of Real DOM</a:t>
            </a:r>
          </a:p>
          <a:p>
            <a:r>
              <a:rPr lang="en-US" dirty="0"/>
              <a:t>React update the state changes in Virtual DOM first and then it syncs with Real DOM</a:t>
            </a:r>
          </a:p>
          <a:p>
            <a:r>
              <a:rPr lang="en-US" dirty="0"/>
              <a:t>Virtual DOM is just like a blueprint of a machine, can do changes in the blueprint but those changes will not directly apply to the machine.</a:t>
            </a:r>
          </a:p>
          <a:p>
            <a:r>
              <a:rPr lang="en-US" dirty="0"/>
              <a:t>Virtual DOM is a programming concept where a virtual representation of a UI is kept in memory synced with “Real DOM ” by a library such as </a:t>
            </a:r>
            <a:r>
              <a:rPr lang="en-US" dirty="0" err="1"/>
              <a:t>ReactDOM</a:t>
            </a:r>
            <a:r>
              <a:rPr lang="en-US" dirty="0"/>
              <a:t> and this process is called reconciliation</a:t>
            </a:r>
          </a:p>
          <a:p>
            <a:r>
              <a:rPr lang="en-US" dirty="0"/>
              <a:t>Virtual DOM makes the performance faster, not because the processing itself is done in less time. </a:t>
            </a:r>
          </a:p>
          <a:p>
            <a:r>
              <a:rPr lang="en-US" dirty="0"/>
              <a:t>The reason is the amount of changed information – rather than wasting time on updating the entire page, we can dissect it into small elements and interactions</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829071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sp>
        <p:nvSpPr>
          <p:cNvPr id="6" name="AutoShape 2">
            <a:extLst>
              <a:ext uri="{FF2B5EF4-FFF2-40B4-BE49-F238E27FC236}">
                <a16:creationId xmlns:a16="http://schemas.microsoft.com/office/drawing/2014/main" id="{FEB09897-7D30-0C41-1EB3-11AF62D1357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71A0432B-077C-54F1-8C7B-93D0ED1B4D00}"/>
              </a:ext>
            </a:extLst>
          </p:cNvPr>
          <p:cNvPicPr>
            <a:picLocks noChangeAspect="1"/>
          </p:cNvPicPr>
          <p:nvPr/>
        </p:nvPicPr>
        <p:blipFill>
          <a:blip r:embed="rId2"/>
          <a:srcRect b="8634"/>
          <a:stretch/>
        </p:blipFill>
        <p:spPr>
          <a:xfrm>
            <a:off x="356599" y="1679511"/>
            <a:ext cx="8430802" cy="4038600"/>
          </a:xfrm>
          <a:prstGeom prst="rect">
            <a:avLst/>
          </a:prstGeom>
        </p:spPr>
      </p:pic>
    </p:spTree>
    <p:extLst>
      <p:ext uri="{BB962C8B-B14F-4D97-AF65-F5344CB8AC3E}">
        <p14:creationId xmlns:p14="http://schemas.microsoft.com/office/powerpoint/2010/main" val="369971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What Is React?</a:t>
            </a:r>
            <a:br>
              <a:rPr lang="en-IN" b="0" dirty="0"/>
            </a:br>
            <a:endParaRPr lang="en-IN" dirty="0"/>
          </a:p>
        </p:txBody>
      </p:sp>
      <p:pic>
        <p:nvPicPr>
          <p:cNvPr id="5122" name="Picture 2" descr="lego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49" y="1747520"/>
            <a:ext cx="7681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21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8037AD-DAA4-22F4-B153-D7C88CD8F8B1}"/>
              </a:ext>
            </a:extLst>
          </p:cNvPr>
          <p:cNvSpPr>
            <a:spLocks noGrp="1"/>
          </p:cNvSpPr>
          <p:nvPr>
            <p:ph type="title"/>
          </p:nvPr>
        </p:nvSpPr>
        <p:spPr/>
        <p:txBody>
          <a:bodyPr/>
          <a:lstStyle/>
          <a:p>
            <a:r>
              <a:rPr lang="en-IN" dirty="0"/>
              <a:t>Virtual DOM vs Real DOM</a:t>
            </a:r>
          </a:p>
        </p:txBody>
      </p:sp>
      <p:pic>
        <p:nvPicPr>
          <p:cNvPr id="5" name="Picture 4">
            <a:extLst>
              <a:ext uri="{FF2B5EF4-FFF2-40B4-BE49-F238E27FC236}">
                <a16:creationId xmlns:a16="http://schemas.microsoft.com/office/drawing/2014/main" id="{577B4739-DE19-38C1-1F9B-B1D3CC8C09BF}"/>
              </a:ext>
            </a:extLst>
          </p:cNvPr>
          <p:cNvPicPr>
            <a:picLocks noChangeAspect="1"/>
          </p:cNvPicPr>
          <p:nvPr/>
        </p:nvPicPr>
        <p:blipFill>
          <a:blip r:embed="rId2"/>
          <a:stretch>
            <a:fillRect/>
          </a:stretch>
        </p:blipFill>
        <p:spPr>
          <a:xfrm>
            <a:off x="304800" y="1447800"/>
            <a:ext cx="8534400" cy="5035517"/>
          </a:xfrm>
          <a:prstGeom prst="rect">
            <a:avLst/>
          </a:prstGeom>
        </p:spPr>
      </p:pic>
    </p:spTree>
    <p:extLst>
      <p:ext uri="{BB962C8B-B14F-4D97-AF65-F5344CB8AC3E}">
        <p14:creationId xmlns:p14="http://schemas.microsoft.com/office/powerpoint/2010/main" val="36127536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Virtual DOM is in-memory representation of Real DOM.</a:t>
            </a:r>
          </a:p>
          <a:p>
            <a:r>
              <a:rPr lang="en-US" dirty="0"/>
              <a:t>It is lightweight JavaScript object which is copy of Real DOM.</a:t>
            </a:r>
          </a:p>
          <a:p>
            <a:r>
              <a:rPr lang="en-US" dirty="0"/>
              <a:t>Updating virtual DOM in ReactJS is faster because ReactJS uses</a:t>
            </a:r>
          </a:p>
          <a:p>
            <a:r>
              <a:rPr lang="en-US" dirty="0"/>
              <a:t>Efficient diff algorithm</a:t>
            </a:r>
          </a:p>
          <a:p>
            <a:r>
              <a:rPr lang="en-US" dirty="0"/>
              <a:t>Batched update operations</a:t>
            </a:r>
          </a:p>
          <a:p>
            <a:r>
              <a:rPr lang="en-US" dirty="0"/>
              <a:t>Efficient update of sub tree only</a:t>
            </a:r>
          </a:p>
          <a:p>
            <a:r>
              <a:rPr lang="en-US" dirty="0"/>
              <a:t>Uses observable instead of dirty checking to detect change</a:t>
            </a:r>
            <a:endParaRPr lang="en-IN" dirty="0"/>
          </a:p>
        </p:txBody>
      </p:sp>
      <p:sp>
        <p:nvSpPr>
          <p:cNvPr id="3" name="Title 2"/>
          <p:cNvSpPr>
            <a:spLocks noGrp="1"/>
          </p:cNvSpPr>
          <p:nvPr>
            <p:ph type="title"/>
          </p:nvPr>
        </p:nvSpPr>
        <p:spPr/>
        <p:txBody>
          <a:bodyPr/>
          <a:lstStyle/>
          <a:p>
            <a:r>
              <a:rPr lang="en-IN" dirty="0"/>
              <a:t>Virtual DOM</a:t>
            </a:r>
          </a:p>
        </p:txBody>
      </p:sp>
      <p:sp>
        <p:nvSpPr>
          <p:cNvPr id="4" name="TextBox 3">
            <a:hlinkClick r:id="rId2" action="ppaction://hlinkfile"/>
          </p:cNvPr>
          <p:cNvSpPr txBox="1"/>
          <p:nvPr/>
        </p:nvSpPr>
        <p:spPr>
          <a:xfrm>
            <a:off x="4724400" y="3352800"/>
            <a:ext cx="3078728" cy="369332"/>
          </a:xfrm>
          <a:prstGeom prst="rect">
            <a:avLst/>
          </a:prstGeom>
          <a:noFill/>
        </p:spPr>
        <p:txBody>
          <a:bodyPr wrap="none" rtlCol="0">
            <a:spAutoFit/>
          </a:bodyPr>
          <a:lstStyle/>
          <a:p>
            <a:r>
              <a:rPr lang="en-IN" b="1" dirty="0">
                <a:solidFill>
                  <a:srgbClr val="FF0000"/>
                </a:solidFill>
              </a:rPr>
              <a:t>Virtual DOM inner working</a:t>
            </a:r>
          </a:p>
        </p:txBody>
      </p:sp>
    </p:spTree>
    <p:extLst>
      <p:ext uri="{BB962C8B-B14F-4D97-AF65-F5344CB8AC3E}">
        <p14:creationId xmlns:p14="http://schemas.microsoft.com/office/powerpoint/2010/main" val="4109876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FF0000"/>
                </a:solidFill>
              </a:rPr>
              <a:t>AngularJS uses dirty checking to find the models which has changed. </a:t>
            </a:r>
          </a:p>
          <a:p>
            <a:r>
              <a:rPr lang="en-US" dirty="0">
                <a:solidFill>
                  <a:srgbClr val="FF0000"/>
                </a:solidFill>
              </a:rPr>
              <a:t>This dirty checking process runs in cycle after a specified time. </a:t>
            </a:r>
          </a:p>
          <a:p>
            <a:r>
              <a:rPr lang="en-US" dirty="0">
                <a:solidFill>
                  <a:srgbClr val="FF0000"/>
                </a:solidFill>
              </a:rPr>
              <a:t>As the application grows, checking the whole model reduces the performance and thus makes the application slow.</a:t>
            </a:r>
            <a:endParaRPr lang="en-IN" dirty="0">
              <a:solidFill>
                <a:srgbClr val="FF0000"/>
              </a:solidFill>
            </a:endParaRPr>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3286330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ReactJS uses observable’s to find the modified components. </a:t>
            </a:r>
          </a:p>
          <a:p>
            <a:r>
              <a:rPr lang="en-US" dirty="0"/>
              <a:t>Whenever </a:t>
            </a:r>
            <a:r>
              <a:rPr lang="en-US" dirty="0" err="1"/>
              <a:t>setState</a:t>
            </a:r>
            <a:r>
              <a:rPr lang="en-US" dirty="0"/>
              <a:t>() method is called on any component, ReactJS makes that component dirty and re-renders it.</a:t>
            </a:r>
          </a:p>
          <a:p>
            <a:r>
              <a:rPr lang="en-US" dirty="0"/>
              <a:t>Whenever </a:t>
            </a:r>
            <a:r>
              <a:rPr lang="en-US" dirty="0" err="1"/>
              <a:t>setState</a:t>
            </a:r>
            <a:r>
              <a:rPr lang="en-US" dirty="0"/>
              <a:t>() method is called, ReactJS creates the whole Virtual DOM from scratch.</a:t>
            </a:r>
          </a:p>
          <a:p>
            <a:r>
              <a:rPr lang="en-US" dirty="0"/>
              <a:t> Creating a whole tree is very fast so it does not affect the performance. </a:t>
            </a:r>
          </a:p>
          <a:p>
            <a:r>
              <a:rPr lang="en-US" dirty="0"/>
              <a:t>At any given time, ReactJS maintains two virtual DOM, one with the updated state Virtual DOM and other with the previous state Virtual DOM.</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18615834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ReactJS using diff algorithm compares both the Virtual DOM to find the minimum number of steps to update the Real DOM.</a:t>
            </a:r>
          </a:p>
          <a:p>
            <a:r>
              <a:rPr lang="en-US" dirty="0"/>
              <a:t>Finding minimum number of modifications between two trees have complexity in the order of O(n^3). </a:t>
            </a:r>
          </a:p>
          <a:p>
            <a:r>
              <a:rPr lang="en-US" dirty="0"/>
              <a:t>But react uses heuristic approach with some assumptions which makes the problems to have complexity in the order of O(n).</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9632508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Re-render all the children if parent state has changed.</a:t>
            </a:r>
          </a:p>
          <a:p>
            <a:r>
              <a:rPr lang="en-US" dirty="0"/>
              <a:t>If the state of a component has changed, then ReactJS re-renders all the child components even if child components are not modified. </a:t>
            </a:r>
          </a:p>
          <a:p>
            <a:r>
              <a:rPr lang="en-US" dirty="0"/>
              <a:t>To prevent the unwanted re-render of the child components we can use </a:t>
            </a:r>
            <a:r>
              <a:rPr lang="en-US" dirty="0" err="1"/>
              <a:t>shouldComponentUpdate</a:t>
            </a:r>
            <a:r>
              <a:rPr lang="en-US" dirty="0"/>
              <a:t>() component life cycle method. </a:t>
            </a:r>
          </a:p>
          <a:p>
            <a:r>
              <a:rPr lang="en-US" dirty="0"/>
              <a:t>This will further help in boosting the performance.</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2828574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Breadth First Search. ReactJS traverse the tree using BST. </a:t>
            </a:r>
          </a:p>
          <a:p>
            <a:r>
              <a:rPr lang="en-US" dirty="0"/>
              <a:t>Consider the below tree. States of element B and H have changed.</a:t>
            </a:r>
          </a:p>
          <a:p>
            <a:r>
              <a:rPr lang="en-US" dirty="0"/>
              <a:t>So when using BST ReactJS reached element B it will by default re-render the element H.</a:t>
            </a:r>
          </a:p>
          <a:p>
            <a:r>
              <a:rPr lang="en-US" dirty="0"/>
              <a:t>This is the reason to use BST for tree traversal</a:t>
            </a:r>
            <a:endParaRPr lang="en-IN" dirty="0"/>
          </a:p>
        </p:txBody>
      </p:sp>
      <p:sp>
        <p:nvSpPr>
          <p:cNvPr id="3" name="Title 2"/>
          <p:cNvSpPr>
            <a:spLocks noGrp="1"/>
          </p:cNvSpPr>
          <p:nvPr>
            <p:ph type="title"/>
          </p:nvPr>
        </p:nvSpPr>
        <p:spPr/>
        <p:txBody>
          <a:bodyPr/>
          <a:lstStyle/>
          <a:p>
            <a:r>
              <a:rPr lang="en-IN" dirty="0"/>
              <a:t>Virtual DOM Steps for DIFF Algorithm</a:t>
            </a:r>
          </a:p>
        </p:txBody>
      </p:sp>
      <p:pic>
        <p:nvPicPr>
          <p:cNvPr id="2050" name="Picture 2" descr="https://cdn-images-1.medium.com/max/1000/1*IWxJn4iy0SZoJFlcUKAFFw.png"/>
          <p:cNvPicPr>
            <a:picLocks noChangeAspect="1" noChangeArrowheads="1"/>
          </p:cNvPicPr>
          <p:nvPr/>
        </p:nvPicPr>
        <p:blipFill rotWithShape="1">
          <a:blip r:embed="rId2">
            <a:extLst>
              <a:ext uri="{28A0092B-C50C-407E-A947-70E740481C1C}">
                <a14:useLocalDpi xmlns:a14="http://schemas.microsoft.com/office/drawing/2010/main" val="0"/>
              </a:ext>
            </a:extLst>
          </a:blip>
          <a:srcRect r="55344"/>
          <a:stretch/>
        </p:blipFill>
        <p:spPr bwMode="auto">
          <a:xfrm>
            <a:off x="2971800" y="4887950"/>
            <a:ext cx="2438399" cy="17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8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Reconciliation. It is the process to determine which parts of the Real DOM need to be updated. It follow below steps:</a:t>
            </a:r>
          </a:p>
          <a:p>
            <a:r>
              <a:rPr lang="en-US" dirty="0"/>
              <a:t>Two elements of different types will produce different trees.</a:t>
            </a:r>
          </a:p>
          <a:p>
            <a:r>
              <a:rPr lang="en-US" dirty="0"/>
              <a:t>The developer can hint at which child elements may be stable across different renders with a key prop.</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1245993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Whenever any underlying data changes, the entire UI is re-rendered in Virtual DOM representation.</a:t>
            </a:r>
            <a:endParaRPr lang="en-IN" dirty="0"/>
          </a:p>
        </p:txBody>
      </p:sp>
      <p:sp>
        <p:nvSpPr>
          <p:cNvPr id="3" name="Title 2"/>
          <p:cNvSpPr>
            <a:spLocks noGrp="1"/>
          </p:cNvSpPr>
          <p:nvPr>
            <p:ph type="title"/>
          </p:nvPr>
        </p:nvSpPr>
        <p:spPr/>
        <p:txBody>
          <a:bodyPr/>
          <a:lstStyle/>
          <a:p>
            <a:r>
              <a:rPr lang="en-IN" dirty="0"/>
              <a:t>Virtual DOM</a:t>
            </a:r>
          </a:p>
        </p:txBody>
      </p:sp>
      <p:pic>
        <p:nvPicPr>
          <p:cNvPr id="8194" name="Picture 2" descr="Virtual DOM 1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199"/>
            <a:ext cx="7512448" cy="27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223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Then the difference between the previous DOM representation and the new one is calculated..</a:t>
            </a:r>
            <a:endParaRPr lang="en-IN" dirty="0"/>
          </a:p>
        </p:txBody>
      </p:sp>
      <p:sp>
        <p:nvSpPr>
          <p:cNvPr id="3" name="Title 2"/>
          <p:cNvSpPr>
            <a:spLocks noGrp="1"/>
          </p:cNvSpPr>
          <p:nvPr>
            <p:ph type="title"/>
          </p:nvPr>
        </p:nvSpPr>
        <p:spPr/>
        <p:txBody>
          <a:bodyPr/>
          <a:lstStyle/>
          <a:p>
            <a:r>
              <a:rPr lang="en-IN" dirty="0"/>
              <a:t>Virtual DOM</a:t>
            </a:r>
          </a:p>
        </p:txBody>
      </p:sp>
      <p:pic>
        <p:nvPicPr>
          <p:cNvPr id="9218" name="Picture 2" descr="Virtual DOM 2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8400"/>
            <a:ext cx="7696200" cy="32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258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www.w3.org/XML/1998/namespace"/>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15858</TotalTime>
  <Words>11027</Words>
  <Application>Microsoft Office PowerPoint</Application>
  <PresentationFormat>On-screen Show (4:3)</PresentationFormat>
  <Paragraphs>1264</Paragraphs>
  <Slides>322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322</vt:i4>
      </vt:variant>
    </vt:vector>
  </HeadingPairs>
  <TitlesOfParts>
    <vt:vector size="329" baseType="lpstr">
      <vt:lpstr>Arial</vt:lpstr>
      <vt:lpstr>Calibri</vt:lpstr>
      <vt:lpstr>Consolas</vt:lpstr>
      <vt:lpstr>inherit</vt:lpstr>
      <vt:lpstr>times new roman</vt:lpstr>
      <vt:lpstr>verdana</vt:lpstr>
      <vt:lpstr>Pencils_02_2012</vt:lpstr>
      <vt:lpstr>PowerPoint Presentation</vt:lpstr>
      <vt:lpstr>React</vt:lpstr>
      <vt:lpstr>PowerPoint Presentation</vt:lpstr>
      <vt:lpstr>What is React</vt:lpstr>
      <vt:lpstr>What is React</vt:lpstr>
      <vt:lpstr>What Is React? </vt:lpstr>
      <vt:lpstr>What Is React? </vt:lpstr>
      <vt:lpstr>What Is React? </vt:lpstr>
      <vt:lpstr>What Is React? </vt:lpstr>
      <vt:lpstr>What is React</vt:lpstr>
      <vt:lpstr>Java script Frameworks</vt:lpstr>
      <vt:lpstr>PowerPoint Presentation</vt:lpstr>
      <vt:lpstr>Advantages of JavaScript Frameworks</vt:lpstr>
      <vt:lpstr>JavaScript Frameworks</vt:lpstr>
      <vt:lpstr>React vs Angular</vt:lpstr>
      <vt:lpstr>Why React?</vt:lpstr>
      <vt:lpstr>Why React</vt:lpstr>
      <vt:lpstr>Why React</vt:lpstr>
      <vt:lpstr>Why React</vt:lpstr>
      <vt:lpstr>React js Architecture</vt:lpstr>
      <vt:lpstr>What is Redux</vt:lpstr>
      <vt:lpstr>Why Redux</vt:lpstr>
      <vt:lpstr>Why Redux</vt:lpstr>
      <vt:lpstr>Why Redux</vt:lpstr>
      <vt:lpstr>Why Redux</vt:lpstr>
      <vt:lpstr>Why Redux</vt:lpstr>
      <vt:lpstr>Why Redux</vt:lpstr>
      <vt:lpstr>Why Redux</vt:lpstr>
      <vt:lpstr>Why Redux</vt:lpstr>
      <vt:lpstr>Why Redux</vt:lpstr>
      <vt:lpstr>Flux With React Architecture</vt:lpstr>
      <vt:lpstr>Redux With React Architecture</vt:lpstr>
      <vt:lpstr>Redux With React Architecture</vt:lpstr>
      <vt:lpstr>Redux With React Architecture</vt:lpstr>
      <vt:lpstr>Redux vs Flux</vt:lpstr>
      <vt:lpstr>Redux vs Flux</vt:lpstr>
      <vt:lpstr>Why React</vt:lpstr>
      <vt:lpstr>Two Kinds of Applications</vt:lpstr>
      <vt:lpstr>Features of React</vt:lpstr>
      <vt:lpstr>Features of React</vt:lpstr>
      <vt:lpstr>Features Of React </vt:lpstr>
      <vt:lpstr>PowerPoint Presentation</vt:lpstr>
      <vt:lpstr>Using a Build Workflow</vt:lpstr>
      <vt:lpstr>React Environment Setup </vt:lpstr>
      <vt:lpstr>Create react app</vt:lpstr>
      <vt:lpstr>Requirements </vt:lpstr>
      <vt:lpstr>Nodejs Installation</vt:lpstr>
      <vt:lpstr>.npmrc settings</vt:lpstr>
      <vt:lpstr>Yarn vs NPM</vt:lpstr>
      <vt:lpstr>Yarn vs NPM</vt:lpstr>
      <vt:lpstr>Yarn </vt:lpstr>
      <vt:lpstr>Create React App</vt:lpstr>
      <vt:lpstr>Create React Project</vt:lpstr>
      <vt:lpstr>Loading Reactjs in Browser</vt:lpstr>
      <vt:lpstr>Open Project in Editor</vt:lpstr>
      <vt:lpstr>Building Blocks</vt:lpstr>
      <vt:lpstr>Application Architecture</vt:lpstr>
      <vt:lpstr>Components </vt:lpstr>
      <vt:lpstr>Components </vt:lpstr>
      <vt:lpstr>Facebook Components</vt:lpstr>
      <vt:lpstr>Two types of components</vt:lpstr>
      <vt:lpstr>State Management</vt:lpstr>
      <vt:lpstr>Component</vt:lpstr>
      <vt:lpstr>Component</vt:lpstr>
      <vt:lpstr>Component Lifecycle</vt:lpstr>
      <vt:lpstr>Component Lifecycle</vt:lpstr>
      <vt:lpstr>Component Lifecycle</vt:lpstr>
      <vt:lpstr>React Component Lifecycle </vt:lpstr>
      <vt:lpstr>React Component Lifecycle</vt:lpstr>
      <vt:lpstr>React Component Lifecycle</vt:lpstr>
      <vt:lpstr>React Component Lifecycle </vt:lpstr>
      <vt:lpstr>Initial Phase</vt:lpstr>
      <vt:lpstr>Updating Phase</vt:lpstr>
      <vt:lpstr> Props Change Phase</vt:lpstr>
      <vt:lpstr> The Unmounting Phase</vt:lpstr>
      <vt:lpstr>JSX</vt:lpstr>
      <vt:lpstr>JSX</vt:lpstr>
      <vt:lpstr>JSX</vt:lpstr>
      <vt:lpstr>React.StrictMode</vt:lpstr>
      <vt:lpstr>JSX Restrictions</vt:lpstr>
      <vt:lpstr>Props</vt:lpstr>
      <vt:lpstr>Props</vt:lpstr>
      <vt:lpstr>React Props Validation </vt:lpstr>
      <vt:lpstr>React Props Validation </vt:lpstr>
      <vt:lpstr>Props vs State</vt:lpstr>
      <vt:lpstr>Why updating Real DOM is slow:</vt:lpstr>
      <vt:lpstr>Why updating Real DOM is slow:</vt:lpstr>
      <vt:lpstr>Virtual DOM</vt:lpstr>
      <vt:lpstr>Virtual DOM</vt:lpstr>
      <vt:lpstr>Virtual DOM vs Real DOM</vt:lpstr>
      <vt:lpstr>Virtual DOM</vt:lpstr>
      <vt:lpstr>Virtual DOM</vt:lpstr>
      <vt:lpstr>Virtual DOM</vt:lpstr>
      <vt:lpstr>Virtual DOM</vt:lpstr>
      <vt:lpstr>Virtual DOM Steps for DIFF Algorithm</vt:lpstr>
      <vt:lpstr>Virtual DOM Steps for DIFF Algorithm</vt:lpstr>
      <vt:lpstr>Virtual DOM Steps for DIFF Algorithm</vt:lpstr>
      <vt:lpstr>Virtual DOM</vt:lpstr>
      <vt:lpstr>Virtual DOM</vt:lpstr>
      <vt:lpstr>Virtual DOM</vt:lpstr>
      <vt:lpstr>Virtual DOM</vt:lpstr>
      <vt:lpstr>Service Worker</vt:lpstr>
      <vt:lpstr>Service Worker</vt:lpstr>
      <vt:lpstr>Service Worker</vt:lpstr>
      <vt:lpstr>Service Worker</vt:lpstr>
      <vt:lpstr>Service Worker</vt:lpstr>
      <vt:lpstr>Service Worker</vt:lpstr>
      <vt:lpstr>Service Worker</vt:lpstr>
      <vt:lpstr>Service Workers</vt:lpstr>
      <vt:lpstr>Require vs Import</vt:lpstr>
      <vt:lpstr>Different types of export</vt:lpstr>
      <vt:lpstr>Named Export</vt:lpstr>
      <vt:lpstr>Named Export</vt:lpstr>
      <vt:lpstr>Default exports (one per module)</vt:lpstr>
      <vt:lpstr>Mixed Default and Named Exports</vt:lpstr>
      <vt:lpstr>Cyclical Dependency</vt:lpstr>
      <vt:lpstr>Index.js</vt:lpstr>
      <vt:lpstr>Planning React App</vt:lpstr>
      <vt:lpstr>Planning React App</vt:lpstr>
      <vt:lpstr>Planning React App</vt:lpstr>
      <vt:lpstr>Planning React App</vt:lpstr>
      <vt:lpstr>Atoms, Molecules and Organisms</vt:lpstr>
      <vt:lpstr>Atoms, Molecules and Organisms</vt:lpstr>
      <vt:lpstr>Atoms, Molecules and Organisms</vt:lpstr>
      <vt:lpstr>Atoms, Molecules and Organisms</vt:lpstr>
      <vt:lpstr>Atoms, Molecules and Organisms</vt:lpstr>
      <vt:lpstr>Atoms, Molecules and Organisms</vt:lpstr>
      <vt:lpstr>Recaptcha Admin Console</vt:lpstr>
      <vt:lpstr>Recaptcha Admin Console</vt:lpstr>
      <vt:lpstr>Recaptcha Admin Console</vt:lpstr>
      <vt:lpstr>Recaptcha HTML Content Security Policy</vt:lpstr>
      <vt:lpstr>React Hook</vt:lpstr>
      <vt:lpstr>When to use React Hooks</vt:lpstr>
      <vt:lpstr>Types of React Hooks</vt:lpstr>
      <vt:lpstr>React State Hooks</vt:lpstr>
      <vt:lpstr>React Context Hooks</vt:lpstr>
      <vt:lpstr>React Ref Hooks</vt:lpstr>
      <vt:lpstr>Effect Hooks:</vt:lpstr>
      <vt:lpstr>Effect Hooks:</vt:lpstr>
      <vt:lpstr>React Performance Hooks</vt:lpstr>
      <vt:lpstr>React Resource Hooks:</vt:lpstr>
      <vt:lpstr>Benefits of using React Hooks</vt:lpstr>
      <vt:lpstr>Why the need for ReactJs Hooks ?</vt:lpstr>
      <vt:lpstr>Why the need for ReactJs Hooks ?</vt:lpstr>
      <vt:lpstr>Differences between React Hook Vs Class Component</vt:lpstr>
      <vt:lpstr>React Router</vt:lpstr>
      <vt:lpstr>Different types of routers in react router </vt:lpstr>
      <vt:lpstr>Static Routing</vt:lpstr>
      <vt:lpstr>Nested Routing</vt:lpstr>
      <vt:lpstr>Nested Routing</vt:lpstr>
      <vt:lpstr>Dynamic Routing</vt:lpstr>
      <vt:lpstr>Protected Routes (Private Routes)</vt:lpstr>
      <vt:lpstr>Redirects</vt:lpstr>
      <vt:lpstr>Lazy Loading (Code-Splitting Routes)</vt:lpstr>
      <vt:lpstr>Lazy Loading (Code-Splitting Routes)</vt:lpstr>
      <vt:lpstr>Memory Router</vt:lpstr>
      <vt:lpstr>Memory Router</vt:lpstr>
      <vt:lpstr>Query Params Handling</vt:lpstr>
      <vt:lpstr>Hash Router</vt:lpstr>
      <vt:lpstr>Hash Router</vt:lpstr>
      <vt:lpstr>Browser Router</vt:lpstr>
      <vt:lpstr>React Router</vt:lpstr>
      <vt:lpstr>Uncontrolled Element</vt:lpstr>
      <vt:lpstr>Data Fetching </vt:lpstr>
      <vt:lpstr>Data Fetching </vt:lpstr>
      <vt:lpstr>Context API vs Redux</vt:lpstr>
      <vt:lpstr>Context API vs Redux</vt:lpstr>
      <vt:lpstr>Context API</vt:lpstr>
      <vt:lpstr>Context API</vt:lpstr>
      <vt:lpstr>Redux</vt:lpstr>
      <vt:lpstr>REDUX</vt:lpstr>
      <vt:lpstr>THREE PRINCIPLES OF REDUX </vt:lpstr>
      <vt:lpstr>Why Redux</vt:lpstr>
      <vt:lpstr>Store</vt:lpstr>
      <vt:lpstr>Redux Project</vt:lpstr>
      <vt:lpstr>Redux</vt:lpstr>
      <vt:lpstr>Redux with mongodb</vt:lpstr>
      <vt:lpstr>Redux Async</vt:lpstr>
      <vt:lpstr>Redux Async</vt:lpstr>
      <vt:lpstr>Redux Steps</vt:lpstr>
      <vt:lpstr>Redux Steps</vt:lpstr>
      <vt:lpstr>Redux Steps</vt:lpstr>
      <vt:lpstr>Redux Steps</vt:lpstr>
      <vt:lpstr>Redux Steps</vt:lpstr>
      <vt:lpstr>Redux store methods</vt:lpstr>
      <vt:lpstr>what is a Redux middleware?</vt:lpstr>
      <vt:lpstr>HOC (High Order Components)</vt:lpstr>
      <vt:lpstr>HOC (High Order Components)</vt:lpstr>
      <vt:lpstr>Json-server</vt:lpstr>
      <vt:lpstr>Asynchronous actions in Redux with Redux Thunk</vt:lpstr>
      <vt:lpstr>Docker Reactjs</vt:lpstr>
      <vt:lpstr>Docker Expressjs</vt:lpstr>
      <vt:lpstr>React Native</vt:lpstr>
      <vt:lpstr>React Native Features </vt:lpstr>
      <vt:lpstr>Advantages</vt:lpstr>
      <vt:lpstr>Limitations</vt:lpstr>
      <vt:lpstr>Installation</vt:lpstr>
      <vt:lpstr>Emulators</vt:lpstr>
      <vt:lpstr>Bundling</vt:lpstr>
      <vt:lpstr>Enzymes</vt:lpstr>
      <vt:lpstr>Installation</vt:lpstr>
      <vt:lpstr>Jest Enzyme Configuration</vt:lpstr>
      <vt:lpstr>Jest  Unit Testing</vt:lpstr>
      <vt:lpstr>Jest  Unit Testing</vt:lpstr>
      <vt:lpstr>Jest  Unit Testing</vt:lpstr>
      <vt:lpstr>Mount, Shallow, Render</vt:lpstr>
      <vt:lpstr>Mount, Shallow, Render</vt:lpstr>
      <vt:lpstr>Mount, Shallow, Render</vt:lpstr>
      <vt:lpstr>Selecting Elements</vt:lpstr>
      <vt:lpstr>Selecting Elements</vt:lpstr>
      <vt:lpstr>Selecting Elements</vt:lpstr>
      <vt:lpstr>Assertive Elements</vt:lpstr>
      <vt:lpstr>Assertive Elements</vt:lpstr>
      <vt:lpstr>React Coverage Report</vt:lpstr>
      <vt:lpstr>Parcel Bundler</vt:lpstr>
      <vt:lpstr>Parcel Bundler</vt:lpstr>
      <vt:lpstr>Parcel Bundler</vt:lpstr>
      <vt:lpstr>Parcel Bundler</vt:lpstr>
      <vt:lpstr>E2e testing</vt:lpstr>
      <vt:lpstr>React Production Deployment</vt:lpstr>
      <vt:lpstr>React Production Deployment</vt:lpstr>
      <vt:lpstr>React Production Deployment</vt:lpstr>
      <vt:lpstr>React Production Deployment</vt:lpstr>
      <vt:lpstr>React Production Layout</vt:lpstr>
      <vt:lpstr>React Optimization</vt:lpstr>
      <vt:lpstr>React Optimization</vt:lpstr>
      <vt:lpstr>MobX</vt:lpstr>
      <vt:lpstr>MobX</vt:lpstr>
      <vt:lpstr>MOB X Core Concepts</vt:lpstr>
      <vt:lpstr>MOB X Core Concepts</vt:lpstr>
      <vt:lpstr>MOB X Core Concepts</vt:lpstr>
      <vt:lpstr>Mobx</vt:lpstr>
      <vt:lpstr>Mobx</vt:lpstr>
      <vt:lpstr>React MobX steps</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Micro Front End</vt:lpstr>
      <vt:lpstr>Micro Front End</vt:lpstr>
      <vt:lpstr>Micro Front End</vt:lpstr>
      <vt:lpstr>Micro Front End</vt:lpstr>
      <vt:lpstr>Micro Front Ends</vt:lpstr>
      <vt:lpstr>Micro Front Ends</vt:lpstr>
      <vt:lpstr>Micro Front Ends</vt:lpstr>
      <vt:lpstr>Micro Front Ends</vt:lpstr>
      <vt:lpstr>Different Architectural Approaches</vt:lpstr>
      <vt:lpstr>Different Architectural Approaches</vt:lpstr>
      <vt:lpstr>Common Implementation Approaches</vt:lpstr>
      <vt:lpstr>Common Implementation Approaches</vt:lpstr>
      <vt:lpstr>MFE Advantages</vt:lpstr>
      <vt:lpstr>MFE Challenge</vt:lpstr>
      <vt:lpstr>Types of Micro front ends</vt:lpstr>
      <vt:lpstr>Mono Repository</vt:lpstr>
      <vt:lpstr>Multi Repository</vt:lpstr>
      <vt:lpstr>Meta Repository</vt:lpstr>
      <vt:lpstr>Why Should We Use Micro frontend Architecture?</vt:lpstr>
      <vt:lpstr>Different Approaches of Micro frontend Architecture Integration</vt:lpstr>
      <vt:lpstr>Different Approaches of Micro frontend Architecture Integration</vt:lpstr>
      <vt:lpstr>Server-Side Composition</vt:lpstr>
      <vt:lpstr>Server-Side Composition</vt:lpstr>
      <vt:lpstr>Server-Side Composition</vt:lpstr>
      <vt:lpstr>Run Time Integration</vt:lpstr>
      <vt:lpstr>Run Time Integration</vt:lpstr>
      <vt:lpstr>Run Time Integration</vt:lpstr>
      <vt:lpstr>Run Time Integration</vt:lpstr>
      <vt:lpstr>Build Time Integration</vt:lpstr>
      <vt:lpstr>Build Time Integration</vt:lpstr>
      <vt:lpstr>Build Time Integration</vt:lpstr>
      <vt:lpstr>Build Time Integration</vt:lpstr>
      <vt:lpstr>When to Use Micro frontend Architecture?</vt:lpstr>
      <vt:lpstr>Overview of React Micro Frontend</vt:lpstr>
      <vt:lpstr>Different Approaches for Micro frontend React Development</vt:lpstr>
      <vt:lpstr>Different Approaches for Micro frontend React Development</vt:lpstr>
      <vt:lpstr>Different Approaches for Micro frontend React Development</vt:lpstr>
      <vt:lpstr>Step-by-step guide: Building React Micro Frontend Architecture</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MFE Runtime Integration</vt:lpstr>
      <vt:lpstr>Implementing Module Federation</vt:lpstr>
      <vt:lpstr>Implementing Module Federation</vt:lpstr>
      <vt:lpstr>Implementing Module Federation</vt:lpstr>
      <vt:lpstr>Implementing Module Federation</vt:lpstr>
      <vt:lpstr>Implementing Module Federation</vt:lpstr>
      <vt:lpstr>Implementing Module Federation</vt:lpstr>
      <vt:lpstr>Implementing Module Federation</vt:lpstr>
      <vt:lpstr>Webpack – Bootstrap.js</vt:lpstr>
      <vt:lpstr>Webpack – Bootstrap.js</vt:lpstr>
      <vt:lpstr>Webpack – Bootstrap.js</vt:lpstr>
      <vt:lpstr>Implementing Module Federation</vt:lpstr>
      <vt:lpstr>Shared Modules</vt:lpstr>
      <vt:lpstr>Shared Modules</vt:lpstr>
      <vt:lpstr>Shared Modules</vt:lpstr>
      <vt:lpstr>Shared Modules</vt:lpstr>
      <vt:lpstr>Shared Modules</vt:lpstr>
      <vt:lpstr>Shared Modules</vt:lpstr>
      <vt:lpstr>Shared Modules with different versions</vt:lpstr>
      <vt:lpstr>Singleton Loading</vt:lpstr>
      <vt:lpstr>Sub App Execution</vt:lpstr>
      <vt:lpstr>Remote Module</vt:lpstr>
      <vt:lpstr>Remote Module</vt:lpstr>
      <vt:lpstr>Application Overview</vt:lpstr>
      <vt:lpstr>Tech Stack</vt:lpstr>
      <vt:lpstr>Tech Stack</vt:lpstr>
      <vt:lpstr>Tech Stack</vt:lpstr>
      <vt:lpstr>Reactjs Typescript</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1000</cp:revision>
  <dcterms:created xsi:type="dcterms:W3CDTF">2012-03-13T15:47:14Z</dcterms:created>
  <dcterms:modified xsi:type="dcterms:W3CDTF">2025-10-16T22:19:30Z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